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5" r:id="rId3"/>
    <p:sldId id="257" r:id="rId4"/>
    <p:sldId id="258" r:id="rId5"/>
    <p:sldId id="277" r:id="rId6"/>
    <p:sldId id="274" r:id="rId7"/>
    <p:sldId id="272" r:id="rId8"/>
    <p:sldId id="273" r:id="rId9"/>
    <p:sldId id="262" r:id="rId10"/>
    <p:sldId id="263" r:id="rId11"/>
    <p:sldId id="276" r:id="rId12"/>
    <p:sldId id="265"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C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FA96A5-FC6E-4A17-9C94-8F78C129F175}" v="4" dt="2022-09-02T14:46:22.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33" autoAdjust="0"/>
    <p:restoredTop sz="94663"/>
  </p:normalViewPr>
  <p:slideViewPr>
    <p:cSldViewPr snapToGrid="0">
      <p:cViewPr varScale="1">
        <p:scale>
          <a:sx n="59" d="100"/>
          <a:sy n="59" d="100"/>
        </p:scale>
        <p:origin x="12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A217F-E87F-4297-B37C-AAA844095C01}" type="datetimeFigureOut">
              <a:rPr lang="en-GB" smtClean="0"/>
              <a:t>10/10/2022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CD957-CC66-4377-9A88-BE08A9465BD3}" type="slidenum">
              <a:rPr lang="en-GB" smtClean="0"/>
              <a:t>‹#›</a:t>
            </a:fld>
            <a:endParaRPr lang="en-GB"/>
          </a:p>
        </p:txBody>
      </p:sp>
    </p:spTree>
    <p:extLst>
      <p:ext uri="{BB962C8B-B14F-4D97-AF65-F5344CB8AC3E}">
        <p14:creationId xmlns:p14="http://schemas.microsoft.com/office/powerpoint/2010/main" val="70102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CD957-CC66-4377-9A88-BE08A9465BD3}" type="slidenum">
              <a:rPr lang="en-GB" smtClean="0"/>
              <a:t>1</a:t>
            </a:fld>
            <a:endParaRPr lang="en-GB"/>
          </a:p>
        </p:txBody>
      </p:sp>
    </p:spTree>
    <p:extLst>
      <p:ext uri="{BB962C8B-B14F-4D97-AF65-F5344CB8AC3E}">
        <p14:creationId xmlns:p14="http://schemas.microsoft.com/office/powerpoint/2010/main" val="2695928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done as a whole class activity or in smaller groups if you have the technology</a:t>
            </a:r>
          </a:p>
        </p:txBody>
      </p:sp>
      <p:sp>
        <p:nvSpPr>
          <p:cNvPr id="4" name="Slide Number Placeholder 3"/>
          <p:cNvSpPr>
            <a:spLocks noGrp="1"/>
          </p:cNvSpPr>
          <p:nvPr>
            <p:ph type="sldNum" sz="quarter" idx="5"/>
          </p:nvPr>
        </p:nvSpPr>
        <p:spPr/>
        <p:txBody>
          <a:bodyPr/>
          <a:lstStyle/>
          <a:p>
            <a:fld id="{251CD957-CC66-4377-9A88-BE08A9465BD3}" type="slidenum">
              <a:rPr lang="en-GB" smtClean="0"/>
              <a:t>12</a:t>
            </a:fld>
            <a:endParaRPr lang="en-GB"/>
          </a:p>
        </p:txBody>
      </p:sp>
    </p:spTree>
    <p:extLst>
      <p:ext uri="{BB962C8B-B14F-4D97-AF65-F5344CB8AC3E}">
        <p14:creationId xmlns:p14="http://schemas.microsoft.com/office/powerpoint/2010/main" val="176791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go around the class and find out what everyone’s pledges are.  Children could design their pledge card and decorate accordingly</a:t>
            </a:r>
          </a:p>
        </p:txBody>
      </p:sp>
      <p:sp>
        <p:nvSpPr>
          <p:cNvPr id="4" name="Slide Number Placeholder 3"/>
          <p:cNvSpPr>
            <a:spLocks noGrp="1"/>
          </p:cNvSpPr>
          <p:nvPr>
            <p:ph type="sldNum" sz="quarter" idx="5"/>
          </p:nvPr>
        </p:nvSpPr>
        <p:spPr/>
        <p:txBody>
          <a:bodyPr/>
          <a:lstStyle/>
          <a:p>
            <a:fld id="{251CD957-CC66-4377-9A88-BE08A9465BD3}" type="slidenum">
              <a:rPr lang="en-GB" smtClean="0"/>
              <a:t>14</a:t>
            </a:fld>
            <a:endParaRPr lang="en-GB"/>
          </a:p>
        </p:txBody>
      </p:sp>
    </p:spTree>
    <p:extLst>
      <p:ext uri="{BB962C8B-B14F-4D97-AF65-F5344CB8AC3E}">
        <p14:creationId xmlns:p14="http://schemas.microsoft.com/office/powerpoint/2010/main" val="57364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Warm Up – 5 minutes. Pupils to rearrange the words to make the sentence to explain what sustainability is</a:t>
            </a:r>
          </a:p>
        </p:txBody>
      </p:sp>
      <p:sp>
        <p:nvSpPr>
          <p:cNvPr id="4" name="Slide Number Placeholder 3"/>
          <p:cNvSpPr>
            <a:spLocks noGrp="1"/>
          </p:cNvSpPr>
          <p:nvPr>
            <p:ph type="sldNum" sz="quarter" idx="5"/>
          </p:nvPr>
        </p:nvSpPr>
        <p:spPr/>
        <p:txBody>
          <a:bodyPr/>
          <a:lstStyle/>
          <a:p>
            <a:fld id="{251CD957-CC66-4377-9A88-BE08A9465BD3}" type="slidenum">
              <a:rPr lang="en-GB" smtClean="0"/>
              <a:t>2</a:t>
            </a:fld>
            <a:endParaRPr lang="en-GB"/>
          </a:p>
        </p:txBody>
      </p:sp>
    </p:spTree>
    <p:extLst>
      <p:ext uri="{BB962C8B-B14F-4D97-AF65-F5344CB8AC3E}">
        <p14:creationId xmlns:p14="http://schemas.microsoft.com/office/powerpoint/2010/main" val="2652222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Warm Up – 5 minutes. Pupils to rearrange the words to make the sentence to explain what sustainability is</a:t>
            </a:r>
          </a:p>
        </p:txBody>
      </p:sp>
      <p:sp>
        <p:nvSpPr>
          <p:cNvPr id="4" name="Slide Number Placeholder 3"/>
          <p:cNvSpPr>
            <a:spLocks noGrp="1"/>
          </p:cNvSpPr>
          <p:nvPr>
            <p:ph type="sldNum" sz="quarter" idx="5"/>
          </p:nvPr>
        </p:nvSpPr>
        <p:spPr/>
        <p:txBody>
          <a:bodyPr/>
          <a:lstStyle/>
          <a:p>
            <a:fld id="{251CD957-CC66-4377-9A88-BE08A9465BD3}" type="slidenum">
              <a:rPr lang="en-GB" smtClean="0"/>
              <a:t>3</a:t>
            </a:fld>
            <a:endParaRPr lang="en-GB"/>
          </a:p>
        </p:txBody>
      </p:sp>
    </p:spTree>
    <p:extLst>
      <p:ext uri="{BB962C8B-B14F-4D97-AF65-F5344CB8AC3E}">
        <p14:creationId xmlns:p14="http://schemas.microsoft.com/office/powerpoint/2010/main" val="4178464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look at climate change we need to understand the difference in weather and climate</a:t>
            </a:r>
          </a:p>
        </p:txBody>
      </p:sp>
      <p:sp>
        <p:nvSpPr>
          <p:cNvPr id="4" name="Slide Number Placeholder 3"/>
          <p:cNvSpPr>
            <a:spLocks noGrp="1"/>
          </p:cNvSpPr>
          <p:nvPr>
            <p:ph type="sldNum" sz="quarter" idx="5"/>
          </p:nvPr>
        </p:nvSpPr>
        <p:spPr/>
        <p:txBody>
          <a:bodyPr/>
          <a:lstStyle/>
          <a:p>
            <a:fld id="{251CD957-CC66-4377-9A88-BE08A9465BD3}" type="slidenum">
              <a:rPr lang="en-GB" smtClean="0"/>
              <a:t>4</a:t>
            </a:fld>
            <a:endParaRPr lang="en-GB"/>
          </a:p>
        </p:txBody>
      </p:sp>
    </p:spTree>
    <p:extLst>
      <p:ext uri="{BB962C8B-B14F-4D97-AF65-F5344CB8AC3E}">
        <p14:creationId xmlns:p14="http://schemas.microsoft.com/office/powerpoint/2010/main" val="344741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Burning fossil fuels – such as coal, oil gas which c</a:t>
            </a:r>
            <a:r>
              <a:rPr lang="en-GB" b="0" i="0" dirty="0">
                <a:solidFill>
                  <a:srgbClr val="333333"/>
                </a:solidFill>
                <a:effectLst/>
                <a:latin typeface="FSEmeric"/>
              </a:rPr>
              <a:t>ontain carbon dioxide that has been 'locked away' in the ground for thousands of years. When we take these out of the land and burn them, we release the stored carbon dioxide into the air.</a:t>
            </a:r>
            <a:endParaRPr lang="en-GB" dirty="0"/>
          </a:p>
          <a:p>
            <a:r>
              <a:rPr lang="en-GB" dirty="0"/>
              <a:t>Deforestation - </a:t>
            </a:r>
            <a:r>
              <a:rPr lang="en-GB" b="0" i="0" dirty="0">
                <a:solidFill>
                  <a:srgbClr val="333333"/>
                </a:solidFill>
                <a:effectLst/>
                <a:latin typeface="FSEmeric"/>
              </a:rPr>
              <a:t>Forests remove and store carbon dioxide from the atmosphere. Cutting them down means that carbon dioxide builds up quicker since there are no trees to absorb it. Not only that, trees release the carbon they stored when we burn them.</a:t>
            </a:r>
            <a:endParaRPr lang="en-GB" dirty="0"/>
          </a:p>
          <a:p>
            <a:r>
              <a:rPr lang="en-GB" dirty="0"/>
              <a:t>Agriculture - </a:t>
            </a:r>
            <a:r>
              <a:rPr lang="en-GB" b="0" i="0" dirty="0">
                <a:solidFill>
                  <a:srgbClr val="333333"/>
                </a:solidFill>
                <a:effectLst/>
                <a:latin typeface="FSEmeric"/>
              </a:rPr>
              <a:t>Planting crops and rearing animals releases many different types of greenhouse gases into the air. </a:t>
            </a:r>
            <a:endParaRPr lang="en-GB" dirty="0"/>
          </a:p>
          <a:p>
            <a:endParaRPr lang="en-GB" dirty="0"/>
          </a:p>
        </p:txBody>
      </p:sp>
      <p:sp>
        <p:nvSpPr>
          <p:cNvPr id="4" name="Slide Number Placeholder 3"/>
          <p:cNvSpPr>
            <a:spLocks noGrp="1"/>
          </p:cNvSpPr>
          <p:nvPr>
            <p:ph type="sldNum" sz="quarter" idx="5"/>
          </p:nvPr>
        </p:nvSpPr>
        <p:spPr/>
        <p:txBody>
          <a:bodyPr/>
          <a:lstStyle/>
          <a:p>
            <a:fld id="{251CD957-CC66-4377-9A88-BE08A9465BD3}" type="slidenum">
              <a:rPr lang="en-GB" smtClean="0"/>
              <a:t>6</a:t>
            </a:fld>
            <a:endParaRPr lang="en-GB"/>
          </a:p>
        </p:txBody>
      </p:sp>
    </p:spTree>
    <p:extLst>
      <p:ext uri="{BB962C8B-B14F-4D97-AF65-F5344CB8AC3E}">
        <p14:creationId xmlns:p14="http://schemas.microsoft.com/office/powerpoint/2010/main" val="13418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1CD957-CC66-4377-9A88-BE08A9465BD3}" type="slidenum">
              <a:rPr lang="en-GB" smtClean="0"/>
              <a:t>7</a:t>
            </a:fld>
            <a:endParaRPr lang="en-GB"/>
          </a:p>
        </p:txBody>
      </p:sp>
    </p:spTree>
    <p:extLst>
      <p:ext uri="{BB962C8B-B14F-4D97-AF65-F5344CB8AC3E}">
        <p14:creationId xmlns:p14="http://schemas.microsoft.com/office/powerpoint/2010/main" val="190951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Public transport instead of private car use, showers not baths, growing own food (and eating more veg options to meat), switching off lights, recycling.</a:t>
            </a:r>
          </a:p>
        </p:txBody>
      </p:sp>
      <p:sp>
        <p:nvSpPr>
          <p:cNvPr id="4" name="Slide Number Placeholder 3"/>
          <p:cNvSpPr>
            <a:spLocks noGrp="1"/>
          </p:cNvSpPr>
          <p:nvPr>
            <p:ph type="sldNum" sz="quarter" idx="5"/>
          </p:nvPr>
        </p:nvSpPr>
        <p:spPr/>
        <p:txBody>
          <a:bodyPr/>
          <a:lstStyle/>
          <a:p>
            <a:fld id="{251CD957-CC66-4377-9A88-BE08A9465BD3}" type="slidenum">
              <a:rPr lang="en-GB" smtClean="0"/>
              <a:t>8</a:t>
            </a:fld>
            <a:endParaRPr lang="en-GB"/>
          </a:p>
        </p:txBody>
      </p:sp>
    </p:spTree>
    <p:extLst>
      <p:ext uri="{BB962C8B-B14F-4D97-AF65-F5344CB8AC3E}">
        <p14:creationId xmlns:p14="http://schemas.microsoft.com/office/powerpoint/2010/main" val="2189797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 tally charts for particular journeys – either to school or to family.  Do this as a class or in small groups. Discuss the results</a:t>
            </a:r>
          </a:p>
        </p:txBody>
      </p:sp>
      <p:sp>
        <p:nvSpPr>
          <p:cNvPr id="4" name="Slide Number Placeholder 3"/>
          <p:cNvSpPr>
            <a:spLocks noGrp="1"/>
          </p:cNvSpPr>
          <p:nvPr>
            <p:ph type="sldNum" sz="quarter" idx="5"/>
          </p:nvPr>
        </p:nvSpPr>
        <p:spPr/>
        <p:txBody>
          <a:bodyPr/>
          <a:lstStyle/>
          <a:p>
            <a:fld id="{251CD957-CC66-4377-9A88-BE08A9465BD3}" type="slidenum">
              <a:rPr lang="en-GB" smtClean="0"/>
              <a:t>10</a:t>
            </a:fld>
            <a:endParaRPr lang="en-GB"/>
          </a:p>
        </p:txBody>
      </p:sp>
    </p:spTree>
    <p:extLst>
      <p:ext uri="{BB962C8B-B14F-4D97-AF65-F5344CB8AC3E}">
        <p14:creationId xmlns:p14="http://schemas.microsoft.com/office/powerpoint/2010/main" val="3480015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this image – one bus takes all those cars off the road.  There is more space for people to enjoy, less emissions and less traffic! Imagine with a train</a:t>
            </a:r>
          </a:p>
        </p:txBody>
      </p:sp>
      <p:sp>
        <p:nvSpPr>
          <p:cNvPr id="4" name="Slide Number Placeholder 3"/>
          <p:cNvSpPr>
            <a:spLocks noGrp="1"/>
          </p:cNvSpPr>
          <p:nvPr>
            <p:ph type="sldNum" sz="quarter" idx="5"/>
          </p:nvPr>
        </p:nvSpPr>
        <p:spPr/>
        <p:txBody>
          <a:bodyPr/>
          <a:lstStyle/>
          <a:p>
            <a:fld id="{251CD957-CC66-4377-9A88-BE08A9465BD3}" type="slidenum">
              <a:rPr lang="en-GB" smtClean="0"/>
              <a:t>11</a:t>
            </a:fld>
            <a:endParaRPr lang="en-GB"/>
          </a:p>
        </p:txBody>
      </p:sp>
    </p:spTree>
    <p:extLst>
      <p:ext uri="{BB962C8B-B14F-4D97-AF65-F5344CB8AC3E}">
        <p14:creationId xmlns:p14="http://schemas.microsoft.com/office/powerpoint/2010/main" val="2859540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99A2-DE03-7F07-2C67-4AFF2B6E66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538610-0C8A-610D-CC00-F8293A486F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076E8A-E8D7-632A-7A69-848BFD8B34EC}"/>
              </a:ext>
            </a:extLst>
          </p:cNvPr>
          <p:cNvSpPr>
            <a:spLocks noGrp="1"/>
          </p:cNvSpPr>
          <p:nvPr>
            <p:ph type="dt" sz="half" idx="10"/>
          </p:nvPr>
        </p:nvSpPr>
        <p:spPr/>
        <p:txBody>
          <a:bodyPr/>
          <a:lstStyle/>
          <a:p>
            <a:fld id="{B495A09E-F1BE-4A60-9FAF-7B6BDDB7552D}" type="datetimeFigureOut">
              <a:rPr lang="en-GB" smtClean="0"/>
              <a:t>10/10/2022</a:t>
            </a:fld>
            <a:endParaRPr lang="en-GB"/>
          </a:p>
        </p:txBody>
      </p:sp>
      <p:sp>
        <p:nvSpPr>
          <p:cNvPr id="5" name="Footer Placeholder 4">
            <a:extLst>
              <a:ext uri="{FF2B5EF4-FFF2-40B4-BE49-F238E27FC236}">
                <a16:creationId xmlns:a16="http://schemas.microsoft.com/office/drawing/2014/main" id="{55D48896-8A00-F599-60C2-3EFD44ABA2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ACE48F-6DE1-A99F-F87B-F320D73066BB}"/>
              </a:ext>
            </a:extLst>
          </p:cNvPr>
          <p:cNvSpPr>
            <a:spLocks noGrp="1"/>
          </p:cNvSpPr>
          <p:nvPr>
            <p:ph type="sldNum" sz="quarter" idx="12"/>
          </p:nvPr>
        </p:nvSpPr>
        <p:spPr/>
        <p:txBody>
          <a:bodyPr/>
          <a:lstStyle/>
          <a:p>
            <a:fld id="{811C335F-E979-44E1-9660-FBBDCDFF09B9}" type="slidenum">
              <a:rPr lang="en-GB" smtClean="0"/>
              <a:t>‹#›</a:t>
            </a:fld>
            <a:endParaRPr lang="en-GB"/>
          </a:p>
        </p:txBody>
      </p:sp>
    </p:spTree>
    <p:extLst>
      <p:ext uri="{BB962C8B-B14F-4D97-AF65-F5344CB8AC3E}">
        <p14:creationId xmlns:p14="http://schemas.microsoft.com/office/powerpoint/2010/main" val="221114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BEC2-9122-8799-DED2-4A55F5B6DE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A6D602-E4C6-8A08-91E0-6BB0204C2C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156F9-6C10-0C0B-0DF5-C1BF4A5CAF3A}"/>
              </a:ext>
            </a:extLst>
          </p:cNvPr>
          <p:cNvSpPr>
            <a:spLocks noGrp="1"/>
          </p:cNvSpPr>
          <p:nvPr>
            <p:ph type="dt" sz="half" idx="10"/>
          </p:nvPr>
        </p:nvSpPr>
        <p:spPr/>
        <p:txBody>
          <a:bodyPr/>
          <a:lstStyle/>
          <a:p>
            <a:fld id="{B495A09E-F1BE-4A60-9FAF-7B6BDDB7552D}" type="datetimeFigureOut">
              <a:rPr lang="en-GB" smtClean="0"/>
              <a:t>10/10/2022</a:t>
            </a:fld>
            <a:endParaRPr lang="en-GB"/>
          </a:p>
        </p:txBody>
      </p:sp>
      <p:sp>
        <p:nvSpPr>
          <p:cNvPr id="5" name="Footer Placeholder 4">
            <a:extLst>
              <a:ext uri="{FF2B5EF4-FFF2-40B4-BE49-F238E27FC236}">
                <a16:creationId xmlns:a16="http://schemas.microsoft.com/office/drawing/2014/main" id="{614E3D93-8344-8030-44B1-0A8F7B1425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90843D-59F3-4BE8-54EA-90E5910773E0}"/>
              </a:ext>
            </a:extLst>
          </p:cNvPr>
          <p:cNvSpPr>
            <a:spLocks noGrp="1"/>
          </p:cNvSpPr>
          <p:nvPr>
            <p:ph type="sldNum" sz="quarter" idx="12"/>
          </p:nvPr>
        </p:nvSpPr>
        <p:spPr/>
        <p:txBody>
          <a:bodyPr/>
          <a:lstStyle/>
          <a:p>
            <a:fld id="{811C335F-E979-44E1-9660-FBBDCDFF09B9}" type="slidenum">
              <a:rPr lang="en-GB" smtClean="0"/>
              <a:t>‹#›</a:t>
            </a:fld>
            <a:endParaRPr lang="en-GB"/>
          </a:p>
        </p:txBody>
      </p:sp>
    </p:spTree>
    <p:extLst>
      <p:ext uri="{BB962C8B-B14F-4D97-AF65-F5344CB8AC3E}">
        <p14:creationId xmlns:p14="http://schemas.microsoft.com/office/powerpoint/2010/main" val="182971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A63847-4511-D7A8-E9C9-D9D3703540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627966-4B10-5857-F273-0525243D4D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AB6132-2069-334C-5BE3-0F3BDE201D4A}"/>
              </a:ext>
            </a:extLst>
          </p:cNvPr>
          <p:cNvSpPr>
            <a:spLocks noGrp="1"/>
          </p:cNvSpPr>
          <p:nvPr>
            <p:ph type="dt" sz="half" idx="10"/>
          </p:nvPr>
        </p:nvSpPr>
        <p:spPr/>
        <p:txBody>
          <a:bodyPr/>
          <a:lstStyle/>
          <a:p>
            <a:fld id="{B495A09E-F1BE-4A60-9FAF-7B6BDDB7552D}" type="datetimeFigureOut">
              <a:rPr lang="en-GB" smtClean="0"/>
              <a:t>10/10/2022</a:t>
            </a:fld>
            <a:endParaRPr lang="en-GB"/>
          </a:p>
        </p:txBody>
      </p:sp>
      <p:sp>
        <p:nvSpPr>
          <p:cNvPr id="5" name="Footer Placeholder 4">
            <a:extLst>
              <a:ext uri="{FF2B5EF4-FFF2-40B4-BE49-F238E27FC236}">
                <a16:creationId xmlns:a16="http://schemas.microsoft.com/office/drawing/2014/main" id="{9B94DFBC-71EF-E6BF-0DC3-4D6D888987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CAABF6-6C58-6E18-84E0-D16768D3FD9A}"/>
              </a:ext>
            </a:extLst>
          </p:cNvPr>
          <p:cNvSpPr>
            <a:spLocks noGrp="1"/>
          </p:cNvSpPr>
          <p:nvPr>
            <p:ph type="sldNum" sz="quarter" idx="12"/>
          </p:nvPr>
        </p:nvSpPr>
        <p:spPr/>
        <p:txBody>
          <a:bodyPr/>
          <a:lstStyle/>
          <a:p>
            <a:fld id="{811C335F-E979-44E1-9660-FBBDCDFF09B9}" type="slidenum">
              <a:rPr lang="en-GB" smtClean="0"/>
              <a:t>‹#›</a:t>
            </a:fld>
            <a:endParaRPr lang="en-GB"/>
          </a:p>
        </p:txBody>
      </p:sp>
    </p:spTree>
    <p:extLst>
      <p:ext uri="{BB962C8B-B14F-4D97-AF65-F5344CB8AC3E}">
        <p14:creationId xmlns:p14="http://schemas.microsoft.com/office/powerpoint/2010/main" val="179717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3D017-115A-33C0-A50E-2BA0AF4247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385BF8-EEEB-F55D-4AD2-2CE12710C2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2ECD93-FACB-97DF-C8AE-A20C249CE781}"/>
              </a:ext>
            </a:extLst>
          </p:cNvPr>
          <p:cNvSpPr>
            <a:spLocks noGrp="1"/>
          </p:cNvSpPr>
          <p:nvPr>
            <p:ph type="dt" sz="half" idx="10"/>
          </p:nvPr>
        </p:nvSpPr>
        <p:spPr/>
        <p:txBody>
          <a:bodyPr/>
          <a:lstStyle/>
          <a:p>
            <a:fld id="{B495A09E-F1BE-4A60-9FAF-7B6BDDB7552D}" type="datetimeFigureOut">
              <a:rPr lang="en-GB" smtClean="0"/>
              <a:t>10/10/2022</a:t>
            </a:fld>
            <a:endParaRPr lang="en-GB"/>
          </a:p>
        </p:txBody>
      </p:sp>
      <p:sp>
        <p:nvSpPr>
          <p:cNvPr id="5" name="Footer Placeholder 4">
            <a:extLst>
              <a:ext uri="{FF2B5EF4-FFF2-40B4-BE49-F238E27FC236}">
                <a16:creationId xmlns:a16="http://schemas.microsoft.com/office/drawing/2014/main" id="{254BA4CD-CD87-D2C3-F5A6-54E13D45A9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6A9B84-749D-27C1-3A37-62C4A0C0926E}"/>
              </a:ext>
            </a:extLst>
          </p:cNvPr>
          <p:cNvSpPr>
            <a:spLocks noGrp="1"/>
          </p:cNvSpPr>
          <p:nvPr>
            <p:ph type="sldNum" sz="quarter" idx="12"/>
          </p:nvPr>
        </p:nvSpPr>
        <p:spPr/>
        <p:txBody>
          <a:bodyPr/>
          <a:lstStyle/>
          <a:p>
            <a:fld id="{811C335F-E979-44E1-9660-FBBDCDFF09B9}" type="slidenum">
              <a:rPr lang="en-GB" smtClean="0"/>
              <a:t>‹#›</a:t>
            </a:fld>
            <a:endParaRPr lang="en-GB"/>
          </a:p>
        </p:txBody>
      </p:sp>
    </p:spTree>
    <p:extLst>
      <p:ext uri="{BB962C8B-B14F-4D97-AF65-F5344CB8AC3E}">
        <p14:creationId xmlns:p14="http://schemas.microsoft.com/office/powerpoint/2010/main" val="424700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8CA40-EC42-8A19-CB52-D6059A1D9D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0E4EC0-BF4D-FF35-A30D-F241D584B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941AF4-A6E7-A0B7-0BD0-626CCDF7ECE9}"/>
              </a:ext>
            </a:extLst>
          </p:cNvPr>
          <p:cNvSpPr>
            <a:spLocks noGrp="1"/>
          </p:cNvSpPr>
          <p:nvPr>
            <p:ph type="dt" sz="half" idx="10"/>
          </p:nvPr>
        </p:nvSpPr>
        <p:spPr/>
        <p:txBody>
          <a:bodyPr/>
          <a:lstStyle/>
          <a:p>
            <a:fld id="{B495A09E-F1BE-4A60-9FAF-7B6BDDB7552D}" type="datetimeFigureOut">
              <a:rPr lang="en-GB" smtClean="0"/>
              <a:t>10/10/2022</a:t>
            </a:fld>
            <a:endParaRPr lang="en-GB"/>
          </a:p>
        </p:txBody>
      </p:sp>
      <p:sp>
        <p:nvSpPr>
          <p:cNvPr id="5" name="Footer Placeholder 4">
            <a:extLst>
              <a:ext uri="{FF2B5EF4-FFF2-40B4-BE49-F238E27FC236}">
                <a16:creationId xmlns:a16="http://schemas.microsoft.com/office/drawing/2014/main" id="{A7151772-3D52-CE71-6AC7-93BC136B54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C5C1FE-E8FA-1E2C-F5D8-B370052EFCB7}"/>
              </a:ext>
            </a:extLst>
          </p:cNvPr>
          <p:cNvSpPr>
            <a:spLocks noGrp="1"/>
          </p:cNvSpPr>
          <p:nvPr>
            <p:ph type="sldNum" sz="quarter" idx="12"/>
          </p:nvPr>
        </p:nvSpPr>
        <p:spPr/>
        <p:txBody>
          <a:bodyPr/>
          <a:lstStyle/>
          <a:p>
            <a:fld id="{811C335F-E979-44E1-9660-FBBDCDFF09B9}" type="slidenum">
              <a:rPr lang="en-GB" smtClean="0"/>
              <a:t>‹#›</a:t>
            </a:fld>
            <a:endParaRPr lang="en-GB"/>
          </a:p>
        </p:txBody>
      </p:sp>
    </p:spTree>
    <p:extLst>
      <p:ext uri="{BB962C8B-B14F-4D97-AF65-F5344CB8AC3E}">
        <p14:creationId xmlns:p14="http://schemas.microsoft.com/office/powerpoint/2010/main" val="371061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7A8A-0642-D99A-4665-D84F516F98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02078D-AE98-041D-1CAA-D8986F2E78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5B4A74-CC39-A964-7D13-D35A772548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D10DB0-8D4D-4A59-5258-75697443E0CE}"/>
              </a:ext>
            </a:extLst>
          </p:cNvPr>
          <p:cNvSpPr>
            <a:spLocks noGrp="1"/>
          </p:cNvSpPr>
          <p:nvPr>
            <p:ph type="dt" sz="half" idx="10"/>
          </p:nvPr>
        </p:nvSpPr>
        <p:spPr/>
        <p:txBody>
          <a:bodyPr/>
          <a:lstStyle/>
          <a:p>
            <a:fld id="{B495A09E-F1BE-4A60-9FAF-7B6BDDB7552D}" type="datetimeFigureOut">
              <a:rPr lang="en-GB" smtClean="0"/>
              <a:t>10/10/2022</a:t>
            </a:fld>
            <a:endParaRPr lang="en-GB"/>
          </a:p>
        </p:txBody>
      </p:sp>
      <p:sp>
        <p:nvSpPr>
          <p:cNvPr id="6" name="Footer Placeholder 5">
            <a:extLst>
              <a:ext uri="{FF2B5EF4-FFF2-40B4-BE49-F238E27FC236}">
                <a16:creationId xmlns:a16="http://schemas.microsoft.com/office/drawing/2014/main" id="{68E96825-7BA1-642D-F7DA-56E6F37D3D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9EC61B-43B2-A1F4-0D2A-FF69CA8A782C}"/>
              </a:ext>
            </a:extLst>
          </p:cNvPr>
          <p:cNvSpPr>
            <a:spLocks noGrp="1"/>
          </p:cNvSpPr>
          <p:nvPr>
            <p:ph type="sldNum" sz="quarter" idx="12"/>
          </p:nvPr>
        </p:nvSpPr>
        <p:spPr/>
        <p:txBody>
          <a:bodyPr/>
          <a:lstStyle/>
          <a:p>
            <a:fld id="{811C335F-E979-44E1-9660-FBBDCDFF09B9}" type="slidenum">
              <a:rPr lang="en-GB" smtClean="0"/>
              <a:t>‹#›</a:t>
            </a:fld>
            <a:endParaRPr lang="en-GB"/>
          </a:p>
        </p:txBody>
      </p:sp>
    </p:spTree>
    <p:extLst>
      <p:ext uri="{BB962C8B-B14F-4D97-AF65-F5344CB8AC3E}">
        <p14:creationId xmlns:p14="http://schemas.microsoft.com/office/powerpoint/2010/main" val="295488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DD5F6-BE0B-89F8-9A7E-C305CE14A0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4C72A7-FFBF-C3AA-15EC-BDC5A0C680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D0D25A-0026-9092-4F8C-C46A924073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92213E-A6BD-8ABF-7C21-016445E8F9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AF60C0-BF5D-AA4B-6D0C-D280831752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C44A63-D5BD-B1AA-9166-96C1CEDA29B0}"/>
              </a:ext>
            </a:extLst>
          </p:cNvPr>
          <p:cNvSpPr>
            <a:spLocks noGrp="1"/>
          </p:cNvSpPr>
          <p:nvPr>
            <p:ph type="dt" sz="half" idx="10"/>
          </p:nvPr>
        </p:nvSpPr>
        <p:spPr/>
        <p:txBody>
          <a:bodyPr/>
          <a:lstStyle/>
          <a:p>
            <a:fld id="{B495A09E-F1BE-4A60-9FAF-7B6BDDB7552D}" type="datetimeFigureOut">
              <a:rPr lang="en-GB" smtClean="0"/>
              <a:t>10/10/2022</a:t>
            </a:fld>
            <a:endParaRPr lang="en-GB"/>
          </a:p>
        </p:txBody>
      </p:sp>
      <p:sp>
        <p:nvSpPr>
          <p:cNvPr id="8" name="Footer Placeholder 7">
            <a:extLst>
              <a:ext uri="{FF2B5EF4-FFF2-40B4-BE49-F238E27FC236}">
                <a16:creationId xmlns:a16="http://schemas.microsoft.com/office/drawing/2014/main" id="{7FF28E99-2051-0B2C-9598-F9BB8EB55D1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37FE8A-68B8-A1DF-B50B-1E6056FCD923}"/>
              </a:ext>
            </a:extLst>
          </p:cNvPr>
          <p:cNvSpPr>
            <a:spLocks noGrp="1"/>
          </p:cNvSpPr>
          <p:nvPr>
            <p:ph type="sldNum" sz="quarter" idx="12"/>
          </p:nvPr>
        </p:nvSpPr>
        <p:spPr/>
        <p:txBody>
          <a:bodyPr/>
          <a:lstStyle/>
          <a:p>
            <a:fld id="{811C335F-E979-44E1-9660-FBBDCDFF09B9}" type="slidenum">
              <a:rPr lang="en-GB" smtClean="0"/>
              <a:t>‹#›</a:t>
            </a:fld>
            <a:endParaRPr lang="en-GB"/>
          </a:p>
        </p:txBody>
      </p:sp>
    </p:spTree>
    <p:extLst>
      <p:ext uri="{BB962C8B-B14F-4D97-AF65-F5344CB8AC3E}">
        <p14:creationId xmlns:p14="http://schemas.microsoft.com/office/powerpoint/2010/main" val="214917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1C72-344A-5246-8182-FC5EDADB89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E370BB-9A67-24DD-5916-1FA1FDB0F185}"/>
              </a:ext>
            </a:extLst>
          </p:cNvPr>
          <p:cNvSpPr>
            <a:spLocks noGrp="1"/>
          </p:cNvSpPr>
          <p:nvPr>
            <p:ph type="dt" sz="half" idx="10"/>
          </p:nvPr>
        </p:nvSpPr>
        <p:spPr/>
        <p:txBody>
          <a:bodyPr/>
          <a:lstStyle/>
          <a:p>
            <a:fld id="{B495A09E-F1BE-4A60-9FAF-7B6BDDB7552D}" type="datetimeFigureOut">
              <a:rPr lang="en-GB" smtClean="0"/>
              <a:t>10/10/2022</a:t>
            </a:fld>
            <a:endParaRPr lang="en-GB"/>
          </a:p>
        </p:txBody>
      </p:sp>
      <p:sp>
        <p:nvSpPr>
          <p:cNvPr id="4" name="Footer Placeholder 3">
            <a:extLst>
              <a:ext uri="{FF2B5EF4-FFF2-40B4-BE49-F238E27FC236}">
                <a16:creationId xmlns:a16="http://schemas.microsoft.com/office/drawing/2014/main" id="{3B73F39E-C6AE-62C2-2AAF-57972EA7EAD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C97207-6B2E-C188-87FD-649C54014D85}"/>
              </a:ext>
            </a:extLst>
          </p:cNvPr>
          <p:cNvSpPr>
            <a:spLocks noGrp="1"/>
          </p:cNvSpPr>
          <p:nvPr>
            <p:ph type="sldNum" sz="quarter" idx="12"/>
          </p:nvPr>
        </p:nvSpPr>
        <p:spPr/>
        <p:txBody>
          <a:bodyPr/>
          <a:lstStyle/>
          <a:p>
            <a:fld id="{811C335F-E979-44E1-9660-FBBDCDFF09B9}" type="slidenum">
              <a:rPr lang="en-GB" smtClean="0"/>
              <a:t>‹#›</a:t>
            </a:fld>
            <a:endParaRPr lang="en-GB"/>
          </a:p>
        </p:txBody>
      </p:sp>
    </p:spTree>
    <p:extLst>
      <p:ext uri="{BB962C8B-B14F-4D97-AF65-F5344CB8AC3E}">
        <p14:creationId xmlns:p14="http://schemas.microsoft.com/office/powerpoint/2010/main" val="330355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E253C3-815C-95A3-4E1A-77CD6B4C164C}"/>
              </a:ext>
            </a:extLst>
          </p:cNvPr>
          <p:cNvSpPr>
            <a:spLocks noGrp="1"/>
          </p:cNvSpPr>
          <p:nvPr>
            <p:ph type="dt" sz="half" idx="10"/>
          </p:nvPr>
        </p:nvSpPr>
        <p:spPr/>
        <p:txBody>
          <a:bodyPr/>
          <a:lstStyle/>
          <a:p>
            <a:fld id="{B495A09E-F1BE-4A60-9FAF-7B6BDDB7552D}" type="datetimeFigureOut">
              <a:rPr lang="en-GB" smtClean="0"/>
              <a:t>10/10/2022</a:t>
            </a:fld>
            <a:endParaRPr lang="en-GB"/>
          </a:p>
        </p:txBody>
      </p:sp>
      <p:sp>
        <p:nvSpPr>
          <p:cNvPr id="3" name="Footer Placeholder 2">
            <a:extLst>
              <a:ext uri="{FF2B5EF4-FFF2-40B4-BE49-F238E27FC236}">
                <a16:creationId xmlns:a16="http://schemas.microsoft.com/office/drawing/2014/main" id="{EAA16B1F-7F80-551F-1473-7B4E4CE222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211C97-375B-9297-1217-594CF1941358}"/>
              </a:ext>
            </a:extLst>
          </p:cNvPr>
          <p:cNvSpPr>
            <a:spLocks noGrp="1"/>
          </p:cNvSpPr>
          <p:nvPr>
            <p:ph type="sldNum" sz="quarter" idx="12"/>
          </p:nvPr>
        </p:nvSpPr>
        <p:spPr/>
        <p:txBody>
          <a:bodyPr/>
          <a:lstStyle/>
          <a:p>
            <a:fld id="{811C335F-E979-44E1-9660-FBBDCDFF09B9}" type="slidenum">
              <a:rPr lang="en-GB" smtClean="0"/>
              <a:t>‹#›</a:t>
            </a:fld>
            <a:endParaRPr lang="en-GB"/>
          </a:p>
        </p:txBody>
      </p:sp>
    </p:spTree>
    <p:extLst>
      <p:ext uri="{BB962C8B-B14F-4D97-AF65-F5344CB8AC3E}">
        <p14:creationId xmlns:p14="http://schemas.microsoft.com/office/powerpoint/2010/main" val="333659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57CE-53EB-B1CE-31FE-DCF625E34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468825-C694-11CA-FA4E-3FA4AD60E9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6D0AE4-ACC9-E34E-8FF4-14F5942DA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F8B07-2A77-E887-C046-54AEFF00D23E}"/>
              </a:ext>
            </a:extLst>
          </p:cNvPr>
          <p:cNvSpPr>
            <a:spLocks noGrp="1"/>
          </p:cNvSpPr>
          <p:nvPr>
            <p:ph type="dt" sz="half" idx="10"/>
          </p:nvPr>
        </p:nvSpPr>
        <p:spPr/>
        <p:txBody>
          <a:bodyPr/>
          <a:lstStyle/>
          <a:p>
            <a:fld id="{B495A09E-F1BE-4A60-9FAF-7B6BDDB7552D}" type="datetimeFigureOut">
              <a:rPr lang="en-GB" smtClean="0"/>
              <a:t>10/10/2022</a:t>
            </a:fld>
            <a:endParaRPr lang="en-GB"/>
          </a:p>
        </p:txBody>
      </p:sp>
      <p:sp>
        <p:nvSpPr>
          <p:cNvPr id="6" name="Footer Placeholder 5">
            <a:extLst>
              <a:ext uri="{FF2B5EF4-FFF2-40B4-BE49-F238E27FC236}">
                <a16:creationId xmlns:a16="http://schemas.microsoft.com/office/drawing/2014/main" id="{A57B7A88-97BB-6DDF-6DFC-D65935E0C9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18C385-026A-E6D2-13C3-54ED0429A28E}"/>
              </a:ext>
            </a:extLst>
          </p:cNvPr>
          <p:cNvSpPr>
            <a:spLocks noGrp="1"/>
          </p:cNvSpPr>
          <p:nvPr>
            <p:ph type="sldNum" sz="quarter" idx="12"/>
          </p:nvPr>
        </p:nvSpPr>
        <p:spPr/>
        <p:txBody>
          <a:bodyPr/>
          <a:lstStyle/>
          <a:p>
            <a:fld id="{811C335F-E979-44E1-9660-FBBDCDFF09B9}" type="slidenum">
              <a:rPr lang="en-GB" smtClean="0"/>
              <a:t>‹#›</a:t>
            </a:fld>
            <a:endParaRPr lang="en-GB"/>
          </a:p>
        </p:txBody>
      </p:sp>
    </p:spTree>
    <p:extLst>
      <p:ext uri="{BB962C8B-B14F-4D97-AF65-F5344CB8AC3E}">
        <p14:creationId xmlns:p14="http://schemas.microsoft.com/office/powerpoint/2010/main" val="262850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1292-D612-C382-1F46-23466A002D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493813-71B4-4B66-0E28-D8127F14A8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362303-EFA9-D86A-8E5F-C5980EEC3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3DC525-7145-3B94-D54B-F464115BAC12}"/>
              </a:ext>
            </a:extLst>
          </p:cNvPr>
          <p:cNvSpPr>
            <a:spLocks noGrp="1"/>
          </p:cNvSpPr>
          <p:nvPr>
            <p:ph type="dt" sz="half" idx="10"/>
          </p:nvPr>
        </p:nvSpPr>
        <p:spPr/>
        <p:txBody>
          <a:bodyPr/>
          <a:lstStyle/>
          <a:p>
            <a:fld id="{B495A09E-F1BE-4A60-9FAF-7B6BDDB7552D}" type="datetimeFigureOut">
              <a:rPr lang="en-GB" smtClean="0"/>
              <a:t>10/10/2022</a:t>
            </a:fld>
            <a:endParaRPr lang="en-GB"/>
          </a:p>
        </p:txBody>
      </p:sp>
      <p:sp>
        <p:nvSpPr>
          <p:cNvPr id="6" name="Footer Placeholder 5">
            <a:extLst>
              <a:ext uri="{FF2B5EF4-FFF2-40B4-BE49-F238E27FC236}">
                <a16:creationId xmlns:a16="http://schemas.microsoft.com/office/drawing/2014/main" id="{774769A5-46B1-F95F-F5AB-9838409B2A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005C41-C4FF-64FF-D07F-6504A1CA8595}"/>
              </a:ext>
            </a:extLst>
          </p:cNvPr>
          <p:cNvSpPr>
            <a:spLocks noGrp="1"/>
          </p:cNvSpPr>
          <p:nvPr>
            <p:ph type="sldNum" sz="quarter" idx="12"/>
          </p:nvPr>
        </p:nvSpPr>
        <p:spPr/>
        <p:txBody>
          <a:bodyPr/>
          <a:lstStyle/>
          <a:p>
            <a:fld id="{811C335F-E979-44E1-9660-FBBDCDFF09B9}" type="slidenum">
              <a:rPr lang="en-GB" smtClean="0"/>
              <a:t>‹#›</a:t>
            </a:fld>
            <a:endParaRPr lang="en-GB"/>
          </a:p>
        </p:txBody>
      </p:sp>
    </p:spTree>
    <p:extLst>
      <p:ext uri="{BB962C8B-B14F-4D97-AF65-F5344CB8AC3E}">
        <p14:creationId xmlns:p14="http://schemas.microsoft.com/office/powerpoint/2010/main" val="240840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806AF0-F579-72D9-F3F8-DED785C4AD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2809E2-9747-0D6A-C475-E381BACEE2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1012A9-C006-99D7-30AF-BF08ECB19F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5A09E-F1BE-4A60-9FAF-7B6BDDB7552D}" type="datetimeFigureOut">
              <a:rPr lang="en-GB" smtClean="0"/>
              <a:t>10/10/2022</a:t>
            </a:fld>
            <a:endParaRPr lang="en-GB"/>
          </a:p>
        </p:txBody>
      </p:sp>
      <p:sp>
        <p:nvSpPr>
          <p:cNvPr id="5" name="Footer Placeholder 4">
            <a:extLst>
              <a:ext uri="{FF2B5EF4-FFF2-40B4-BE49-F238E27FC236}">
                <a16:creationId xmlns:a16="http://schemas.microsoft.com/office/drawing/2014/main" id="{1270E8DB-8557-3C05-1188-EC219573F4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B8466E9-D389-BAA5-71C0-4462842D1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C335F-E979-44E1-9660-FBBDCDFF09B9}" type="slidenum">
              <a:rPr lang="en-GB" smtClean="0"/>
              <a:t>‹#›</a:t>
            </a:fld>
            <a:endParaRPr lang="en-GB"/>
          </a:p>
        </p:txBody>
      </p:sp>
    </p:spTree>
    <p:extLst>
      <p:ext uri="{BB962C8B-B14F-4D97-AF65-F5344CB8AC3E}">
        <p14:creationId xmlns:p14="http://schemas.microsoft.com/office/powerpoint/2010/main" val="1713784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southeasternrailway.co.uk/about-us/environme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news.bbc.co.uk/cbbcnews/hi/find_out/guides/world/global_warming/newsid_1575000/1575474.s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3C0D-B011-DBBB-3A62-72A577C0D6ED}"/>
              </a:ext>
            </a:extLst>
          </p:cNvPr>
          <p:cNvSpPr>
            <a:spLocks noGrp="1"/>
          </p:cNvSpPr>
          <p:nvPr>
            <p:ph type="ctrTitle"/>
          </p:nvPr>
        </p:nvSpPr>
        <p:spPr/>
        <p:txBody>
          <a:bodyPr>
            <a:normAutofit/>
          </a:bodyPr>
          <a:lstStyle/>
          <a:p>
            <a:br>
              <a:rPr lang="en-GB"/>
            </a:br>
            <a:endParaRPr lang="en-GB" dirty="0"/>
          </a:p>
        </p:txBody>
      </p:sp>
    </p:spTree>
    <p:extLst>
      <p:ext uri="{BB962C8B-B14F-4D97-AF65-F5344CB8AC3E}">
        <p14:creationId xmlns:p14="http://schemas.microsoft.com/office/powerpoint/2010/main" val="1171840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505AB5-644B-6DD5-8D3C-F32CB11F26D6}"/>
              </a:ext>
            </a:extLst>
          </p:cNvPr>
          <p:cNvSpPr>
            <a:spLocks noGrp="1"/>
          </p:cNvSpPr>
          <p:nvPr>
            <p:ph idx="1"/>
          </p:nvPr>
        </p:nvSpPr>
        <p:spPr>
          <a:xfrm>
            <a:off x="5188800" y="1649559"/>
            <a:ext cx="3988324" cy="2281287"/>
          </a:xfrm>
        </p:spPr>
        <p:txBody>
          <a:bodyPr/>
          <a:lstStyle/>
          <a:p>
            <a:pPr>
              <a:buClr>
                <a:schemeClr val="accent6"/>
              </a:buClr>
            </a:pPr>
            <a:r>
              <a:rPr lang="en-GB" dirty="0"/>
              <a:t>To school?</a:t>
            </a:r>
          </a:p>
          <a:p>
            <a:pPr>
              <a:buClr>
                <a:schemeClr val="accent6"/>
              </a:buClr>
            </a:pPr>
            <a:r>
              <a:rPr lang="en-GB" dirty="0"/>
              <a:t>To the shops?</a:t>
            </a:r>
          </a:p>
          <a:p>
            <a:pPr>
              <a:buClr>
                <a:schemeClr val="accent6"/>
              </a:buClr>
            </a:pPr>
            <a:r>
              <a:rPr lang="en-GB" dirty="0"/>
              <a:t>To see your family?</a:t>
            </a:r>
          </a:p>
          <a:p>
            <a:pPr>
              <a:buClr>
                <a:schemeClr val="accent6"/>
              </a:buClr>
            </a:pPr>
            <a:r>
              <a:rPr lang="en-GB" dirty="0"/>
              <a:t>For leisure?</a:t>
            </a:r>
          </a:p>
        </p:txBody>
      </p:sp>
      <p:pic>
        <p:nvPicPr>
          <p:cNvPr id="6" name="Picture 5">
            <a:extLst>
              <a:ext uri="{FF2B5EF4-FFF2-40B4-BE49-F238E27FC236}">
                <a16:creationId xmlns:a16="http://schemas.microsoft.com/office/drawing/2014/main" id="{EBE30687-DBA7-1777-8D26-F3CC9DA93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611225" y="1211476"/>
            <a:ext cx="2822673" cy="2870200"/>
          </a:xfrm>
          <a:prstGeom prst="rect">
            <a:avLst/>
          </a:prstGeom>
        </p:spPr>
      </p:pic>
    </p:spTree>
    <p:extLst>
      <p:ext uri="{BB962C8B-B14F-4D97-AF65-F5344CB8AC3E}">
        <p14:creationId xmlns:p14="http://schemas.microsoft.com/office/powerpoint/2010/main" val="2547378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54000">
              <a:srgbClr val="43C6F1"/>
            </a:gs>
            <a:gs pos="99000">
              <a:schemeClr val="accent5">
                <a:lumMod val="75000"/>
              </a:schemeClr>
            </a:gs>
          </a:gsLst>
          <a:lin ang="16200000" scaled="1"/>
          <a:tileRect/>
        </a:gradFill>
        <a:effectLst/>
      </p:bgPr>
    </p:bg>
    <p:spTree>
      <p:nvGrpSpPr>
        <p:cNvPr id="1" name=""/>
        <p:cNvGrpSpPr/>
        <p:nvPr/>
      </p:nvGrpSpPr>
      <p:grpSpPr>
        <a:xfrm>
          <a:off x="0" y="0"/>
          <a:ext cx="0" cy="0"/>
          <a:chOff x="0" y="0"/>
          <a:chExt cx="0" cy="0"/>
        </a:xfrm>
      </p:grpSpPr>
      <p:pic>
        <p:nvPicPr>
          <p:cNvPr id="4098" name="Picture 2" descr="See the source image">
            <a:extLst>
              <a:ext uri="{FF2B5EF4-FFF2-40B4-BE49-F238E27FC236}">
                <a16:creationId xmlns:a16="http://schemas.microsoft.com/office/drawing/2014/main" id="{182D23AE-7B92-C275-0690-66FA7E78B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856" y="104706"/>
            <a:ext cx="9688287" cy="664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571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2F3B4-D1B7-B33A-A8F8-F1299646E681}"/>
              </a:ext>
            </a:extLst>
          </p:cNvPr>
          <p:cNvSpPr>
            <a:spLocks noGrp="1"/>
          </p:cNvSpPr>
          <p:nvPr>
            <p:ph idx="1"/>
          </p:nvPr>
        </p:nvSpPr>
        <p:spPr>
          <a:xfrm>
            <a:off x="5492685" y="930078"/>
            <a:ext cx="6027656" cy="4351338"/>
          </a:xfrm>
        </p:spPr>
        <p:txBody>
          <a:bodyPr/>
          <a:lstStyle/>
          <a:p>
            <a:pPr>
              <a:buClr>
                <a:schemeClr val="accent6"/>
              </a:buClr>
            </a:pPr>
            <a:endParaRPr lang="en-GB" dirty="0"/>
          </a:p>
          <a:p>
            <a:pPr>
              <a:buClr>
                <a:schemeClr val="accent6"/>
              </a:buClr>
            </a:pPr>
            <a:r>
              <a:rPr lang="en-GB" dirty="0"/>
              <a:t>Activity – go to </a:t>
            </a:r>
            <a:r>
              <a:rPr lang="en-GB" dirty="0">
                <a:hlinkClick r:id="rId4"/>
              </a:rPr>
              <a:t>Environment | </a:t>
            </a:r>
            <a:r>
              <a:rPr lang="en-GB" dirty="0" err="1">
                <a:hlinkClick r:id="rId4"/>
              </a:rPr>
              <a:t>Southeastern</a:t>
            </a:r>
            <a:r>
              <a:rPr lang="en-GB" dirty="0">
                <a:hlinkClick r:id="rId4"/>
              </a:rPr>
              <a:t> (southeasternrailway.co.uk)</a:t>
            </a:r>
            <a:r>
              <a:rPr lang="en-GB" dirty="0"/>
              <a:t>Type in your town and a destination you travel to or would like to</a:t>
            </a:r>
          </a:p>
          <a:p>
            <a:pPr>
              <a:buClr>
                <a:schemeClr val="accent6"/>
              </a:buClr>
            </a:pPr>
            <a:r>
              <a:rPr lang="en-GB" dirty="0"/>
              <a:t>How much lower are your emissions for a train rather than a car?</a:t>
            </a:r>
          </a:p>
        </p:txBody>
      </p:sp>
    </p:spTree>
    <p:extLst>
      <p:ext uri="{BB962C8B-B14F-4D97-AF65-F5344CB8AC3E}">
        <p14:creationId xmlns:p14="http://schemas.microsoft.com/office/powerpoint/2010/main" val="1584443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FB3ED2-C32E-06BE-6060-0E55EEF54D4E}"/>
              </a:ext>
            </a:extLst>
          </p:cNvPr>
          <p:cNvSpPr>
            <a:spLocks noGrp="1"/>
          </p:cNvSpPr>
          <p:nvPr>
            <p:ph idx="1"/>
          </p:nvPr>
        </p:nvSpPr>
        <p:spPr>
          <a:xfrm>
            <a:off x="536542" y="2033014"/>
            <a:ext cx="9810946" cy="2579328"/>
          </a:xfrm>
        </p:spPr>
        <p:txBody>
          <a:bodyPr numCol="2">
            <a:normAutofit/>
          </a:bodyPr>
          <a:lstStyle/>
          <a:p>
            <a:pPr>
              <a:buClr>
                <a:schemeClr val="accent4"/>
              </a:buClr>
            </a:pPr>
            <a:r>
              <a:rPr lang="en-GB" dirty="0"/>
              <a:t>Take a Pledge</a:t>
            </a:r>
          </a:p>
          <a:p>
            <a:pPr>
              <a:buClr>
                <a:schemeClr val="accent4"/>
              </a:buClr>
            </a:pPr>
            <a:r>
              <a:rPr lang="en-GB" dirty="0"/>
              <a:t>Think about baths/showers</a:t>
            </a:r>
          </a:p>
          <a:p>
            <a:pPr>
              <a:buClr>
                <a:schemeClr val="accent4"/>
              </a:buClr>
            </a:pPr>
            <a:r>
              <a:rPr lang="en-GB" dirty="0"/>
              <a:t>How you travel – what trips </a:t>
            </a:r>
            <a:br>
              <a:rPr lang="en-GB" dirty="0"/>
            </a:br>
            <a:r>
              <a:rPr lang="en-GB" dirty="0"/>
              <a:t>could be made on foot, by </a:t>
            </a:r>
            <a:br>
              <a:rPr lang="en-GB" dirty="0"/>
            </a:br>
            <a:r>
              <a:rPr lang="en-GB" dirty="0"/>
              <a:t>bicycle or public transport?</a:t>
            </a:r>
          </a:p>
          <a:p>
            <a:pPr>
              <a:buClr>
                <a:schemeClr val="accent4"/>
              </a:buClr>
            </a:pPr>
            <a:r>
              <a:rPr lang="en-GB" dirty="0"/>
              <a:t>Lights/electricity</a:t>
            </a:r>
          </a:p>
          <a:p>
            <a:pPr>
              <a:buClr>
                <a:schemeClr val="accent4"/>
              </a:buClr>
            </a:pPr>
            <a:r>
              <a:rPr lang="en-GB" dirty="0"/>
              <a:t>Food waste</a:t>
            </a:r>
          </a:p>
          <a:p>
            <a:pPr>
              <a:buClr>
                <a:schemeClr val="accent4"/>
              </a:buClr>
            </a:pPr>
            <a:r>
              <a:rPr lang="en-GB" dirty="0"/>
              <a:t>Water use</a:t>
            </a:r>
          </a:p>
          <a:p>
            <a:pPr>
              <a:buClr>
                <a:schemeClr val="accent4"/>
              </a:buClr>
            </a:pPr>
            <a:r>
              <a:rPr lang="en-GB" dirty="0"/>
              <a:t>Re-use clothes/goods </a:t>
            </a:r>
            <a:br>
              <a:rPr lang="en-GB" dirty="0"/>
            </a:br>
            <a:r>
              <a:rPr lang="en-GB" dirty="0"/>
              <a:t>– little waste</a:t>
            </a:r>
          </a:p>
        </p:txBody>
      </p:sp>
      <p:pic>
        <p:nvPicPr>
          <p:cNvPr id="5" name="Picture 4" descr="A picture containing vector graphics&#10;&#10;Description automatically generated">
            <a:extLst>
              <a:ext uri="{FF2B5EF4-FFF2-40B4-BE49-F238E27FC236}">
                <a16:creationId xmlns:a16="http://schemas.microsoft.com/office/drawing/2014/main" id="{357975AC-B99C-DA73-00F1-670926352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1498" y="1666728"/>
            <a:ext cx="2870200" cy="2870200"/>
          </a:xfrm>
          <a:prstGeom prst="rect">
            <a:avLst/>
          </a:prstGeom>
        </p:spPr>
      </p:pic>
    </p:spTree>
    <p:extLst>
      <p:ext uri="{BB962C8B-B14F-4D97-AF65-F5344CB8AC3E}">
        <p14:creationId xmlns:p14="http://schemas.microsoft.com/office/powerpoint/2010/main" val="2575518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8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5842-C1CB-1935-0FFB-FB80981D1916}"/>
              </a:ext>
            </a:extLst>
          </p:cNvPr>
          <p:cNvSpPr>
            <a:spLocks noGrp="1"/>
          </p:cNvSpPr>
          <p:nvPr>
            <p:ph type="title"/>
          </p:nvPr>
        </p:nvSpPr>
        <p:spPr/>
        <p:txBody>
          <a:bodyPr>
            <a:normAutofit/>
          </a:bodyPr>
          <a:lstStyle/>
          <a:p>
            <a:br>
              <a:rPr lang="en-GB" dirty="0"/>
            </a:br>
            <a:endParaRPr lang="en-GB" dirty="0"/>
          </a:p>
        </p:txBody>
      </p:sp>
      <p:sp>
        <p:nvSpPr>
          <p:cNvPr id="3" name="Content Placeholder 2">
            <a:extLst>
              <a:ext uri="{FF2B5EF4-FFF2-40B4-BE49-F238E27FC236}">
                <a16:creationId xmlns:a16="http://schemas.microsoft.com/office/drawing/2014/main" id="{08782071-BC80-85DF-ADE4-D2E72AA52E07}"/>
              </a:ext>
            </a:extLst>
          </p:cNvPr>
          <p:cNvSpPr>
            <a:spLocks noGrp="1"/>
          </p:cNvSpPr>
          <p:nvPr>
            <p:ph idx="1"/>
          </p:nvPr>
        </p:nvSpPr>
        <p:spPr>
          <a:xfrm>
            <a:off x="847344" y="438912"/>
            <a:ext cx="10515600" cy="5747195"/>
          </a:xfrm>
        </p:spPr>
        <p:txBody>
          <a:bodyPr>
            <a:normAutofit/>
          </a:bodyPr>
          <a:lstStyle/>
          <a:p>
            <a:pPr marL="0" indent="0">
              <a:buNone/>
            </a:pPr>
            <a:r>
              <a:rPr lang="en-GB" b="1" dirty="0">
                <a:solidFill>
                  <a:schemeClr val="accent6"/>
                </a:solidFill>
                <a:latin typeface="Calibri" panose="020F0502020204030204" pitchFamily="34" charset="0"/>
                <a:cs typeface="Calibri" panose="020F0502020204030204" pitchFamily="34" charset="0"/>
              </a:rPr>
              <a:t>During this lesson you will learn</a:t>
            </a:r>
          </a:p>
          <a:p>
            <a:pPr>
              <a:buClr>
                <a:schemeClr val="accent6"/>
              </a:buClr>
            </a:pPr>
            <a:r>
              <a:rPr lang="en-GB" dirty="0"/>
              <a:t>What sustainability is</a:t>
            </a:r>
          </a:p>
          <a:p>
            <a:pPr>
              <a:buClr>
                <a:schemeClr val="accent6"/>
              </a:buClr>
            </a:pPr>
            <a:r>
              <a:rPr lang="en-GB" dirty="0"/>
              <a:t>What causes climate change, its effects and how </a:t>
            </a:r>
            <a:br>
              <a:rPr lang="en-GB" dirty="0"/>
            </a:br>
            <a:r>
              <a:rPr lang="en-GB" dirty="0"/>
              <a:t>we need to be more sustainable to look after our planet</a:t>
            </a:r>
          </a:p>
          <a:p>
            <a:pPr>
              <a:buClr>
                <a:schemeClr val="accent6"/>
              </a:buClr>
            </a:pPr>
            <a:r>
              <a:rPr lang="en-GB" dirty="0"/>
              <a:t>That using public transport will lower your emissions </a:t>
            </a:r>
            <a:br>
              <a:rPr lang="en-GB" dirty="0"/>
            </a:br>
            <a:r>
              <a:rPr lang="en-GB" dirty="0"/>
              <a:t>and help reduce the effects of climate change</a:t>
            </a:r>
          </a:p>
          <a:p>
            <a:pPr>
              <a:buClr>
                <a:schemeClr val="accent6"/>
              </a:buClr>
            </a:pPr>
            <a:r>
              <a:rPr lang="en-GB" dirty="0"/>
              <a:t>How to make a pledge to reduce your carbon </a:t>
            </a:r>
            <a:br>
              <a:rPr lang="en-GB" dirty="0"/>
            </a:br>
            <a:r>
              <a:rPr lang="en-GB" dirty="0"/>
              <a:t>emissions to be more sustainable</a:t>
            </a:r>
          </a:p>
        </p:txBody>
      </p:sp>
      <p:pic>
        <p:nvPicPr>
          <p:cNvPr id="5" name="Picture 4" descr="A picture containing vector graphics&#10;&#10;Description automatically generated">
            <a:extLst>
              <a:ext uri="{FF2B5EF4-FFF2-40B4-BE49-F238E27FC236}">
                <a16:creationId xmlns:a16="http://schemas.microsoft.com/office/drawing/2014/main" id="{832F22BA-0904-B23A-90F7-C57618063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2548" y="533908"/>
            <a:ext cx="3708908" cy="3708908"/>
          </a:xfrm>
          <a:prstGeom prst="rect">
            <a:avLst/>
          </a:prstGeom>
        </p:spPr>
      </p:pic>
    </p:spTree>
    <p:extLst>
      <p:ext uri="{BB962C8B-B14F-4D97-AF65-F5344CB8AC3E}">
        <p14:creationId xmlns:p14="http://schemas.microsoft.com/office/powerpoint/2010/main" val="327252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95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0567-66A9-A71D-E58A-4AD7EA651A3A}"/>
              </a:ext>
            </a:extLst>
          </p:cNvPr>
          <p:cNvSpPr>
            <a:spLocks noGrp="1"/>
          </p:cNvSpPr>
          <p:nvPr>
            <p:ph type="title"/>
          </p:nvPr>
        </p:nvSpPr>
        <p:spPr>
          <a:xfrm>
            <a:off x="838199" y="735239"/>
            <a:ext cx="10515600" cy="1325563"/>
          </a:xfrm>
        </p:spPr>
        <p:txBody>
          <a:bodyPr>
            <a:normAutofit fontScale="90000"/>
          </a:bodyPr>
          <a:lstStyle/>
          <a:p>
            <a:br>
              <a:rPr lang="en-GB" dirty="0"/>
            </a:br>
            <a:br>
              <a:rPr lang="en-GB" dirty="0"/>
            </a:br>
            <a:endParaRPr lang="en-GB" dirty="0"/>
          </a:p>
        </p:txBody>
      </p:sp>
      <p:sp>
        <p:nvSpPr>
          <p:cNvPr id="3" name="Content Placeholder 2">
            <a:extLst>
              <a:ext uri="{FF2B5EF4-FFF2-40B4-BE49-F238E27FC236}">
                <a16:creationId xmlns:a16="http://schemas.microsoft.com/office/drawing/2014/main" id="{29C9B2F6-5405-8DB5-AA0E-78D90260818B}"/>
              </a:ext>
            </a:extLst>
          </p:cNvPr>
          <p:cNvSpPr>
            <a:spLocks noGrp="1"/>
          </p:cNvSpPr>
          <p:nvPr>
            <p:ph idx="1"/>
          </p:nvPr>
        </p:nvSpPr>
        <p:spPr>
          <a:xfrm>
            <a:off x="707571" y="2240280"/>
            <a:ext cx="4815405" cy="4059936"/>
          </a:xfrm>
        </p:spPr>
        <p:txBody>
          <a:bodyPr>
            <a:normAutofit/>
          </a:bodyPr>
          <a:lstStyle/>
          <a:p>
            <a:pPr algn="l"/>
            <a:r>
              <a:rPr lang="en-GB" b="1" i="0" dirty="0">
                <a:solidFill>
                  <a:schemeClr val="bg1"/>
                </a:solidFill>
                <a:effectLst/>
                <a:latin typeface="Calibri" panose="020F0502020204030204" pitchFamily="34" charset="0"/>
                <a:cs typeface="Calibri" panose="020F0502020204030204" pitchFamily="34" charset="0"/>
              </a:rPr>
              <a:t>Weather</a:t>
            </a:r>
            <a:r>
              <a:rPr lang="en-GB" b="0" i="0" dirty="0">
                <a:solidFill>
                  <a:schemeClr val="bg1"/>
                </a:solidFill>
                <a:effectLst/>
                <a:latin typeface="Calibri" panose="020F0502020204030204" pitchFamily="34" charset="0"/>
                <a:cs typeface="Calibri" panose="020F0502020204030204" pitchFamily="34" charset="0"/>
              </a:rPr>
              <a:t> describes the conditions outside right now in a specific place. </a:t>
            </a:r>
            <a:br>
              <a:rPr lang="en-GB" b="0" i="0" dirty="0">
                <a:solidFill>
                  <a:schemeClr val="bg1"/>
                </a:solidFill>
                <a:effectLst/>
                <a:latin typeface="Calibri" panose="020F0502020204030204" pitchFamily="34" charset="0"/>
                <a:cs typeface="Calibri" panose="020F0502020204030204" pitchFamily="34" charset="0"/>
              </a:rPr>
            </a:br>
            <a:r>
              <a:rPr lang="en-GB" b="0" i="0" dirty="0">
                <a:solidFill>
                  <a:schemeClr val="bg1"/>
                </a:solidFill>
                <a:effectLst/>
                <a:latin typeface="Calibri" panose="020F0502020204030204" pitchFamily="34" charset="0"/>
                <a:cs typeface="Calibri" panose="020F0502020204030204" pitchFamily="34" charset="0"/>
              </a:rPr>
              <a:t>For example, if you see that it’s raining outside right now, that’s a way to describe today’s weather. </a:t>
            </a:r>
            <a:br>
              <a:rPr lang="en-GB" b="0" i="0" dirty="0">
                <a:solidFill>
                  <a:schemeClr val="bg1"/>
                </a:solidFill>
                <a:effectLst/>
                <a:latin typeface="Calibri" panose="020F0502020204030204" pitchFamily="34" charset="0"/>
                <a:cs typeface="Calibri" panose="020F0502020204030204" pitchFamily="34" charset="0"/>
              </a:rPr>
            </a:br>
            <a:r>
              <a:rPr lang="en-GB" b="0" i="0" dirty="0">
                <a:solidFill>
                  <a:schemeClr val="bg1"/>
                </a:solidFill>
                <a:effectLst/>
                <a:latin typeface="Calibri" panose="020F0502020204030204" pitchFamily="34" charset="0"/>
                <a:cs typeface="Calibri" panose="020F0502020204030204" pitchFamily="34" charset="0"/>
              </a:rPr>
              <a:t>Rain, snow, wind, hurricanes, tornadoes — these are all weather events</a:t>
            </a:r>
            <a:r>
              <a:rPr lang="en-GB" dirty="0">
                <a:solidFill>
                  <a:schemeClr val="bg1"/>
                </a:solidFill>
                <a:latin typeface="Calibri" panose="020F0502020204030204" pitchFamily="34" charset="0"/>
                <a:cs typeface="Calibri" panose="020F0502020204030204" pitchFamily="34" charset="0"/>
              </a:rPr>
              <a:t>.</a:t>
            </a:r>
            <a:endParaRPr lang="en-GB" b="0" i="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455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C4B264-FD5E-7C73-DEAC-3F7CACED06EB}"/>
              </a:ext>
            </a:extLst>
          </p:cNvPr>
          <p:cNvSpPr>
            <a:spLocks noGrp="1"/>
          </p:cNvSpPr>
          <p:nvPr>
            <p:ph idx="1"/>
          </p:nvPr>
        </p:nvSpPr>
        <p:spPr>
          <a:xfrm>
            <a:off x="838200" y="347472"/>
            <a:ext cx="5361432" cy="5829491"/>
          </a:xfrm>
        </p:spPr>
        <p:txBody>
          <a:bodyPr/>
          <a:lstStyle/>
          <a:p>
            <a:pPr algn="l">
              <a:buClr>
                <a:schemeClr val="accent6"/>
              </a:buClr>
            </a:pPr>
            <a:r>
              <a:rPr lang="en-GB" b="1" i="0" dirty="0">
                <a:solidFill>
                  <a:srgbClr val="222222"/>
                </a:solidFill>
                <a:effectLst/>
                <a:latin typeface="Calibri" panose="020F0502020204030204" pitchFamily="34" charset="0"/>
                <a:cs typeface="Calibri" panose="020F0502020204030204" pitchFamily="34" charset="0"/>
              </a:rPr>
              <a:t>Climate</a:t>
            </a:r>
            <a:r>
              <a:rPr lang="en-GB" b="0" i="0" dirty="0">
                <a:solidFill>
                  <a:srgbClr val="222222"/>
                </a:solidFill>
                <a:effectLst/>
                <a:latin typeface="Calibri" panose="020F0502020204030204" pitchFamily="34" charset="0"/>
                <a:cs typeface="Calibri" panose="020F0502020204030204" pitchFamily="34" charset="0"/>
              </a:rPr>
              <a:t>, on the other hand, is more than just one or two rainy days. Climate describes the weather conditions that are expected in a region at a particular time of year</a:t>
            </a:r>
            <a:endParaRPr lang="en-GB" dirty="0">
              <a:solidFill>
                <a:srgbClr val="222222"/>
              </a:solidFill>
              <a:latin typeface="Calibri" panose="020F0502020204030204" pitchFamily="34" charset="0"/>
              <a:cs typeface="Calibri" panose="020F0502020204030204" pitchFamily="34" charset="0"/>
            </a:endParaRPr>
          </a:p>
          <a:p>
            <a:pPr algn="l">
              <a:buClr>
                <a:schemeClr val="accent6"/>
              </a:buClr>
            </a:pPr>
            <a:r>
              <a:rPr lang="en-GB" b="0" i="0" dirty="0">
                <a:solidFill>
                  <a:srgbClr val="222222"/>
                </a:solidFill>
                <a:effectLst/>
                <a:latin typeface="Calibri" panose="020F0502020204030204" pitchFamily="34" charset="0"/>
                <a:cs typeface="Calibri" panose="020F0502020204030204" pitchFamily="34" charset="0"/>
              </a:rPr>
              <a:t>Earth’s climate has constantly been changing — even long before humans came into the picture. However, scientists have observed unusual changes recently. For example, Earth’s average temperature has been increasing </a:t>
            </a:r>
            <a:endParaRPr lang="en-GB" dirty="0">
              <a:latin typeface="Calibri" panose="020F0502020204030204" pitchFamily="34" charset="0"/>
              <a:cs typeface="Calibri" panose="020F0502020204030204" pitchFamily="34" charset="0"/>
            </a:endParaRPr>
          </a:p>
          <a:p>
            <a:pPr marL="0" indent="0">
              <a:buNone/>
            </a:pPr>
            <a:endParaRPr lang="en-GB" dirty="0"/>
          </a:p>
        </p:txBody>
      </p:sp>
      <p:sp>
        <p:nvSpPr>
          <p:cNvPr id="7" name="TextBox 6">
            <a:extLst>
              <a:ext uri="{FF2B5EF4-FFF2-40B4-BE49-F238E27FC236}">
                <a16:creationId xmlns:a16="http://schemas.microsoft.com/office/drawing/2014/main" id="{58015EBC-CC50-AC58-EF67-1F73A16B7D2A}"/>
              </a:ext>
            </a:extLst>
          </p:cNvPr>
          <p:cNvSpPr txBox="1"/>
          <p:nvPr/>
        </p:nvSpPr>
        <p:spPr>
          <a:xfrm>
            <a:off x="792001" y="6084000"/>
            <a:ext cx="7410167" cy="648000"/>
          </a:xfrm>
          <a:prstGeom prst="rect">
            <a:avLst/>
          </a:prstGeom>
          <a:noFill/>
        </p:spPr>
        <p:txBody>
          <a:bodyPr wrap="square">
            <a:spAutoFit/>
          </a:bodyPr>
          <a:lstStyle/>
          <a:p>
            <a:r>
              <a:rPr lang="en-GB" dirty="0">
                <a:solidFill>
                  <a:schemeClr val="bg1"/>
                </a:solidFill>
              </a:rPr>
              <a:t>During this lesson, when we refer to climate change, we are describing the way weather and climate systems are changing due to human activities.</a:t>
            </a:r>
          </a:p>
        </p:txBody>
      </p:sp>
    </p:spTree>
    <p:extLst>
      <p:ext uri="{BB962C8B-B14F-4D97-AF65-F5344CB8AC3E}">
        <p14:creationId xmlns:p14="http://schemas.microsoft.com/office/powerpoint/2010/main" val="104958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81F0C-5CDE-7CC0-BAB5-260E1C108AC6}"/>
              </a:ext>
            </a:extLst>
          </p:cNvPr>
          <p:cNvSpPr>
            <a:spLocks noGrp="1"/>
          </p:cNvSpPr>
          <p:nvPr>
            <p:ph idx="1"/>
          </p:nvPr>
        </p:nvSpPr>
        <p:spPr>
          <a:xfrm>
            <a:off x="838200" y="6333067"/>
            <a:ext cx="10515600" cy="333752"/>
          </a:xfrm>
        </p:spPr>
        <p:txBody>
          <a:bodyPr>
            <a:normAutofit/>
          </a:bodyPr>
          <a:lstStyle/>
          <a:p>
            <a:pPr marL="0" indent="0">
              <a:buNone/>
            </a:pPr>
            <a:r>
              <a:rPr lang="en-GB" sz="1600" dirty="0"/>
              <a:t>For more info </a:t>
            </a:r>
            <a:r>
              <a:rPr lang="en-GB" sz="1600" dirty="0">
                <a:hlinkClick r:id="rId4"/>
              </a:rPr>
              <a:t>CBBC Newsround | GLOBAL WARMING | How are extra greenhouse gases produced?</a:t>
            </a:r>
            <a:endParaRPr lang="en-GB" sz="1600" dirty="0"/>
          </a:p>
        </p:txBody>
      </p:sp>
      <p:sp>
        <p:nvSpPr>
          <p:cNvPr id="4" name="TextBox 3">
            <a:extLst>
              <a:ext uri="{FF2B5EF4-FFF2-40B4-BE49-F238E27FC236}">
                <a16:creationId xmlns:a16="http://schemas.microsoft.com/office/drawing/2014/main" id="{C93561C4-C584-7A15-0F42-405820ADE7AE}"/>
              </a:ext>
            </a:extLst>
          </p:cNvPr>
          <p:cNvSpPr txBox="1"/>
          <p:nvPr/>
        </p:nvSpPr>
        <p:spPr>
          <a:xfrm>
            <a:off x="4758268" y="1930400"/>
            <a:ext cx="1862665" cy="954107"/>
          </a:xfrm>
          <a:prstGeom prst="rect">
            <a:avLst/>
          </a:prstGeom>
          <a:noFill/>
        </p:spPr>
        <p:txBody>
          <a:bodyPr wrap="square" rtlCol="0">
            <a:spAutoFit/>
          </a:bodyPr>
          <a:lstStyle/>
          <a:p>
            <a:r>
              <a:rPr lang="en-GB" sz="2800" dirty="0"/>
              <a:t>Burning Fossil Fuels</a:t>
            </a:r>
            <a:endParaRPr lang="en-US" sz="2800" dirty="0"/>
          </a:p>
        </p:txBody>
      </p:sp>
      <p:sp>
        <p:nvSpPr>
          <p:cNvPr id="8" name="TextBox 7">
            <a:extLst>
              <a:ext uri="{FF2B5EF4-FFF2-40B4-BE49-F238E27FC236}">
                <a16:creationId xmlns:a16="http://schemas.microsoft.com/office/drawing/2014/main" id="{1C5F376F-DD60-4BC1-FA79-C8BD083B82CA}"/>
              </a:ext>
            </a:extLst>
          </p:cNvPr>
          <p:cNvSpPr txBox="1"/>
          <p:nvPr/>
        </p:nvSpPr>
        <p:spPr>
          <a:xfrm>
            <a:off x="9533466" y="4933721"/>
            <a:ext cx="2590800" cy="523220"/>
          </a:xfrm>
          <a:prstGeom prst="rect">
            <a:avLst/>
          </a:prstGeom>
          <a:noFill/>
        </p:spPr>
        <p:txBody>
          <a:bodyPr wrap="square">
            <a:spAutoFit/>
          </a:bodyPr>
          <a:lstStyle/>
          <a:p>
            <a:r>
              <a:rPr lang="en-GB" sz="2800" dirty="0"/>
              <a:t>Deforestation</a:t>
            </a:r>
            <a:endParaRPr lang="en-US" sz="2800" dirty="0"/>
          </a:p>
        </p:txBody>
      </p:sp>
      <p:sp>
        <p:nvSpPr>
          <p:cNvPr id="9" name="TextBox 8">
            <a:extLst>
              <a:ext uri="{FF2B5EF4-FFF2-40B4-BE49-F238E27FC236}">
                <a16:creationId xmlns:a16="http://schemas.microsoft.com/office/drawing/2014/main" id="{3AF19B75-10D6-1C05-0F1A-97CFAF8E442E}"/>
              </a:ext>
            </a:extLst>
          </p:cNvPr>
          <p:cNvSpPr txBox="1"/>
          <p:nvPr/>
        </p:nvSpPr>
        <p:spPr>
          <a:xfrm>
            <a:off x="1176867" y="5241215"/>
            <a:ext cx="2074333" cy="523220"/>
          </a:xfrm>
          <a:prstGeom prst="rect">
            <a:avLst/>
          </a:prstGeom>
          <a:noFill/>
        </p:spPr>
        <p:txBody>
          <a:bodyPr wrap="square" rtlCol="0">
            <a:spAutoFit/>
          </a:bodyPr>
          <a:lstStyle/>
          <a:p>
            <a:r>
              <a:rPr lang="en-GB" sz="2800" dirty="0"/>
              <a:t>Agriculture</a:t>
            </a:r>
            <a:endParaRPr lang="en-US" sz="2800" dirty="0"/>
          </a:p>
        </p:txBody>
      </p:sp>
    </p:spTree>
    <p:extLst>
      <p:ext uri="{BB962C8B-B14F-4D97-AF65-F5344CB8AC3E}">
        <p14:creationId xmlns:p14="http://schemas.microsoft.com/office/powerpoint/2010/main" val="371184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71E8632-2860-8410-4BFC-0C177996CE68}"/>
              </a:ext>
            </a:extLst>
          </p:cNvPr>
          <p:cNvSpPr txBox="1"/>
          <p:nvPr/>
        </p:nvSpPr>
        <p:spPr>
          <a:xfrm>
            <a:off x="457201" y="6224218"/>
            <a:ext cx="2229438" cy="461665"/>
          </a:xfrm>
          <a:prstGeom prst="rect">
            <a:avLst/>
          </a:prstGeom>
          <a:noFill/>
        </p:spPr>
        <p:txBody>
          <a:bodyPr wrap="square">
            <a:spAutoFit/>
          </a:bodyPr>
          <a:lstStyle/>
          <a:p>
            <a:r>
              <a:rPr lang="en-GB" sz="2400" dirty="0"/>
              <a:t>Glaciers melting</a:t>
            </a:r>
          </a:p>
        </p:txBody>
      </p:sp>
      <p:sp>
        <p:nvSpPr>
          <p:cNvPr id="6" name="TextBox 5">
            <a:extLst>
              <a:ext uri="{FF2B5EF4-FFF2-40B4-BE49-F238E27FC236}">
                <a16:creationId xmlns:a16="http://schemas.microsoft.com/office/drawing/2014/main" id="{C46E6B3B-EBDE-70FC-2E74-9B5DA142CC96}"/>
              </a:ext>
            </a:extLst>
          </p:cNvPr>
          <p:cNvSpPr txBox="1"/>
          <p:nvPr/>
        </p:nvSpPr>
        <p:spPr>
          <a:xfrm>
            <a:off x="457201" y="3784600"/>
            <a:ext cx="3175000" cy="461665"/>
          </a:xfrm>
          <a:prstGeom prst="rect">
            <a:avLst/>
          </a:prstGeom>
          <a:noFill/>
        </p:spPr>
        <p:txBody>
          <a:bodyPr wrap="square" rtlCol="0">
            <a:spAutoFit/>
          </a:bodyPr>
          <a:lstStyle/>
          <a:p>
            <a:r>
              <a:rPr lang="en-GB" sz="2400" dirty="0"/>
              <a:t>Flooding</a:t>
            </a:r>
            <a:endParaRPr lang="en-US" sz="2400" dirty="0"/>
          </a:p>
        </p:txBody>
      </p:sp>
      <p:sp>
        <p:nvSpPr>
          <p:cNvPr id="7" name="TextBox 6">
            <a:extLst>
              <a:ext uri="{FF2B5EF4-FFF2-40B4-BE49-F238E27FC236}">
                <a16:creationId xmlns:a16="http://schemas.microsoft.com/office/drawing/2014/main" id="{B565EE86-95EE-23E0-199F-75028F86E69F}"/>
              </a:ext>
            </a:extLst>
          </p:cNvPr>
          <p:cNvSpPr txBox="1"/>
          <p:nvPr/>
        </p:nvSpPr>
        <p:spPr>
          <a:xfrm>
            <a:off x="4321841" y="2950296"/>
            <a:ext cx="3623734" cy="461665"/>
          </a:xfrm>
          <a:prstGeom prst="rect">
            <a:avLst/>
          </a:prstGeom>
          <a:noFill/>
        </p:spPr>
        <p:txBody>
          <a:bodyPr wrap="square" rtlCol="0">
            <a:spAutoFit/>
          </a:bodyPr>
          <a:lstStyle/>
          <a:p>
            <a:r>
              <a:rPr lang="en-GB" sz="2400" dirty="0"/>
              <a:t>Rising Temperatures</a:t>
            </a:r>
            <a:endParaRPr lang="en-US" sz="2400" dirty="0"/>
          </a:p>
        </p:txBody>
      </p:sp>
      <p:sp>
        <p:nvSpPr>
          <p:cNvPr id="9" name="TextBox 8">
            <a:extLst>
              <a:ext uri="{FF2B5EF4-FFF2-40B4-BE49-F238E27FC236}">
                <a16:creationId xmlns:a16="http://schemas.microsoft.com/office/drawing/2014/main" id="{60B07A0C-6B46-33BB-76EE-92FC4A3F4AC0}"/>
              </a:ext>
            </a:extLst>
          </p:cNvPr>
          <p:cNvSpPr txBox="1"/>
          <p:nvPr/>
        </p:nvSpPr>
        <p:spPr>
          <a:xfrm>
            <a:off x="7653868" y="3447854"/>
            <a:ext cx="3496733" cy="461665"/>
          </a:xfrm>
          <a:prstGeom prst="rect">
            <a:avLst/>
          </a:prstGeom>
          <a:noFill/>
        </p:spPr>
        <p:txBody>
          <a:bodyPr wrap="square" rtlCol="0">
            <a:spAutoFit/>
          </a:bodyPr>
          <a:lstStyle/>
          <a:p>
            <a:r>
              <a:rPr lang="en-GB" sz="2400" dirty="0"/>
              <a:t>Loss of habitats</a:t>
            </a:r>
            <a:endParaRPr lang="en-US" sz="2400" dirty="0"/>
          </a:p>
        </p:txBody>
      </p:sp>
      <p:sp>
        <p:nvSpPr>
          <p:cNvPr id="13" name="TextBox 12">
            <a:extLst>
              <a:ext uri="{FF2B5EF4-FFF2-40B4-BE49-F238E27FC236}">
                <a16:creationId xmlns:a16="http://schemas.microsoft.com/office/drawing/2014/main" id="{F77955D2-62A5-921F-C04B-BB095D3D6628}"/>
              </a:ext>
            </a:extLst>
          </p:cNvPr>
          <p:cNvSpPr txBox="1"/>
          <p:nvPr/>
        </p:nvSpPr>
        <p:spPr>
          <a:xfrm>
            <a:off x="4408428" y="6224219"/>
            <a:ext cx="2680530" cy="461665"/>
          </a:xfrm>
          <a:prstGeom prst="rect">
            <a:avLst/>
          </a:prstGeom>
          <a:noFill/>
        </p:spPr>
        <p:txBody>
          <a:bodyPr wrap="square" rtlCol="0">
            <a:spAutoFit/>
          </a:bodyPr>
          <a:lstStyle/>
          <a:p>
            <a:r>
              <a:rPr lang="en-GB" sz="2400" dirty="0"/>
              <a:t>Endangered species</a:t>
            </a:r>
            <a:endParaRPr lang="en-US" sz="2400" dirty="0"/>
          </a:p>
        </p:txBody>
      </p:sp>
      <p:sp>
        <p:nvSpPr>
          <p:cNvPr id="14" name="TextBox 13">
            <a:extLst>
              <a:ext uri="{FF2B5EF4-FFF2-40B4-BE49-F238E27FC236}">
                <a16:creationId xmlns:a16="http://schemas.microsoft.com/office/drawing/2014/main" id="{1B425019-52A2-A417-C135-57B68CB3FBEF}"/>
              </a:ext>
            </a:extLst>
          </p:cNvPr>
          <p:cNvSpPr txBox="1"/>
          <p:nvPr/>
        </p:nvSpPr>
        <p:spPr>
          <a:xfrm>
            <a:off x="7639029" y="6224219"/>
            <a:ext cx="4656665" cy="461665"/>
          </a:xfrm>
          <a:prstGeom prst="rect">
            <a:avLst/>
          </a:prstGeom>
          <a:noFill/>
        </p:spPr>
        <p:txBody>
          <a:bodyPr wrap="square" rtlCol="0">
            <a:spAutoFit/>
          </a:bodyPr>
          <a:lstStyle/>
          <a:p>
            <a:r>
              <a:rPr lang="en-GB" sz="2400" dirty="0"/>
              <a:t>Plant species shifting location</a:t>
            </a:r>
            <a:endParaRPr lang="en-US" sz="2400" dirty="0"/>
          </a:p>
        </p:txBody>
      </p:sp>
    </p:spTree>
    <p:extLst>
      <p:ext uri="{BB962C8B-B14F-4D97-AF65-F5344CB8AC3E}">
        <p14:creationId xmlns:p14="http://schemas.microsoft.com/office/powerpoint/2010/main" val="144658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488D99-81C3-BCFE-90F9-AB5CBC2CB764}"/>
              </a:ext>
            </a:extLst>
          </p:cNvPr>
          <p:cNvSpPr txBox="1"/>
          <p:nvPr/>
        </p:nvSpPr>
        <p:spPr>
          <a:xfrm>
            <a:off x="470891" y="1367052"/>
            <a:ext cx="8003806" cy="1384995"/>
          </a:xfrm>
          <a:prstGeom prst="rect">
            <a:avLst/>
          </a:prstGeom>
          <a:noFill/>
        </p:spPr>
        <p:txBody>
          <a:bodyPr wrap="square" rtlCol="0">
            <a:spAutoFit/>
          </a:bodyPr>
          <a:lstStyle/>
          <a:p>
            <a:r>
              <a:rPr lang="en-GB" sz="2800" b="0" i="0" dirty="0">
                <a:solidFill>
                  <a:srgbClr val="000000"/>
                </a:solidFill>
                <a:effectLst/>
                <a:latin typeface="Calibri" panose="020F0502020204030204" pitchFamily="34" charset="0"/>
                <a:cs typeface="Calibri" panose="020F0502020204030204" pitchFamily="34" charset="0"/>
              </a:rPr>
              <a:t>2020 was confirmed as one of the top five hottest years on record, and one of the top ten wettest years</a:t>
            </a:r>
            <a:endParaRPr lang="en-GB" sz="2800" dirty="0">
              <a:latin typeface="Calibri" panose="020F0502020204030204" pitchFamily="34" charset="0"/>
              <a:cs typeface="Calibri" panose="020F0502020204030204" pitchFamily="34" charset="0"/>
            </a:endParaRPr>
          </a:p>
          <a:p>
            <a:endParaRPr lang="en-GB" sz="2800" dirty="0"/>
          </a:p>
        </p:txBody>
      </p:sp>
      <p:sp>
        <p:nvSpPr>
          <p:cNvPr id="7" name="TextBox 6">
            <a:extLst>
              <a:ext uri="{FF2B5EF4-FFF2-40B4-BE49-F238E27FC236}">
                <a16:creationId xmlns:a16="http://schemas.microsoft.com/office/drawing/2014/main" id="{E49D29AD-E211-0259-CA86-2CCADB8622F6}"/>
              </a:ext>
            </a:extLst>
          </p:cNvPr>
          <p:cNvSpPr txBox="1"/>
          <p:nvPr/>
        </p:nvSpPr>
        <p:spPr>
          <a:xfrm>
            <a:off x="470892" y="2487221"/>
            <a:ext cx="6096000" cy="523220"/>
          </a:xfrm>
          <a:prstGeom prst="rect">
            <a:avLst/>
          </a:prstGeom>
          <a:noFill/>
        </p:spPr>
        <p:txBody>
          <a:bodyPr wrap="square">
            <a:spAutoFit/>
          </a:bodyPr>
          <a:lstStyle/>
          <a:p>
            <a:r>
              <a:rPr lang="en-GB" sz="2800" b="1" i="0" dirty="0">
                <a:solidFill>
                  <a:srgbClr val="000000"/>
                </a:solidFill>
                <a:effectLst/>
                <a:latin typeface="Calibri" panose="020F0502020204030204" pitchFamily="34" charset="0"/>
                <a:cs typeface="Calibri" panose="020F0502020204030204" pitchFamily="34" charset="0"/>
              </a:rPr>
              <a:t>What can you do? </a:t>
            </a:r>
            <a:endParaRPr lang="en-GB" sz="2800" b="1" dirty="0">
              <a:latin typeface="Calibri" panose="020F0502020204030204" pitchFamily="34" charset="0"/>
              <a:cs typeface="Calibri" panose="020F0502020204030204" pitchFamily="34" charset="0"/>
            </a:endParaRPr>
          </a:p>
        </p:txBody>
      </p:sp>
      <p:sp>
        <p:nvSpPr>
          <p:cNvPr id="12" name="Content Placeholder 11">
            <a:extLst>
              <a:ext uri="{FF2B5EF4-FFF2-40B4-BE49-F238E27FC236}">
                <a16:creationId xmlns:a16="http://schemas.microsoft.com/office/drawing/2014/main" id="{B454828B-186D-3135-A1BF-C9E0CF91724F}"/>
              </a:ext>
            </a:extLst>
          </p:cNvPr>
          <p:cNvSpPr>
            <a:spLocks noGrp="1"/>
          </p:cNvSpPr>
          <p:nvPr>
            <p:ph idx="1"/>
          </p:nvPr>
        </p:nvSpPr>
        <p:spPr>
          <a:xfrm>
            <a:off x="470892" y="3096674"/>
            <a:ext cx="6429528" cy="1776032"/>
          </a:xfrm>
        </p:spPr>
        <p:txBody>
          <a:bodyPr/>
          <a:lstStyle/>
          <a:p>
            <a:pPr>
              <a:buClr>
                <a:schemeClr val="accent6"/>
              </a:buClr>
            </a:pPr>
            <a:r>
              <a:rPr lang="en-GB" dirty="0"/>
              <a:t>Discuss these images with your partner</a:t>
            </a:r>
          </a:p>
          <a:p>
            <a:pPr>
              <a:buClr>
                <a:schemeClr val="accent6"/>
              </a:buClr>
            </a:pPr>
            <a:r>
              <a:rPr lang="en-GB" dirty="0"/>
              <a:t>How do they help?</a:t>
            </a:r>
          </a:p>
          <a:p>
            <a:pPr>
              <a:buClr>
                <a:schemeClr val="accent6"/>
              </a:buClr>
            </a:pPr>
            <a:r>
              <a:rPr lang="en-GB" dirty="0"/>
              <a:t>Can you think of anything else?</a:t>
            </a:r>
          </a:p>
        </p:txBody>
      </p:sp>
    </p:spTree>
    <p:extLst>
      <p:ext uri="{BB962C8B-B14F-4D97-AF65-F5344CB8AC3E}">
        <p14:creationId xmlns:p14="http://schemas.microsoft.com/office/powerpoint/2010/main" val="4283703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1421FF-10C4-0039-C74D-FB23682CF8E8}"/>
              </a:ext>
            </a:extLst>
          </p:cNvPr>
          <p:cNvSpPr>
            <a:spLocks noGrp="1"/>
          </p:cNvSpPr>
          <p:nvPr>
            <p:ph idx="1"/>
          </p:nvPr>
        </p:nvSpPr>
        <p:spPr>
          <a:xfrm>
            <a:off x="231181" y="1901741"/>
            <a:ext cx="10077590" cy="4351338"/>
          </a:xfrm>
        </p:spPr>
        <p:txBody>
          <a:bodyPr/>
          <a:lstStyle/>
          <a:p>
            <a:pPr>
              <a:lnSpc>
                <a:spcPct val="100000"/>
              </a:lnSpc>
              <a:buClr>
                <a:schemeClr val="accent6"/>
              </a:buClr>
            </a:pPr>
            <a:r>
              <a:rPr lang="en-GB" dirty="0"/>
              <a:t>Transport is the largest emitting sector of greenhouse gases in the UK - 27% of domestic emissions in 2019</a:t>
            </a:r>
          </a:p>
          <a:p>
            <a:pPr>
              <a:lnSpc>
                <a:spcPct val="100000"/>
              </a:lnSpc>
              <a:buClr>
                <a:schemeClr val="accent6"/>
              </a:buClr>
            </a:pPr>
            <a:r>
              <a:rPr lang="en-GB" dirty="0"/>
              <a:t>BUT rail accounts for just 1% of domestic transport emissions.</a:t>
            </a:r>
          </a:p>
          <a:p>
            <a:pPr>
              <a:lnSpc>
                <a:spcPct val="100000"/>
              </a:lnSpc>
              <a:buClr>
                <a:schemeClr val="accent6"/>
              </a:buClr>
            </a:pPr>
            <a:r>
              <a:rPr lang="en-GB" dirty="0"/>
              <a:t>After walking and cycling –it’s the greenest way to travel.</a:t>
            </a:r>
          </a:p>
          <a:p>
            <a:pPr>
              <a:lnSpc>
                <a:spcPct val="100000"/>
              </a:lnSpc>
              <a:buClr>
                <a:schemeClr val="accent6"/>
              </a:buClr>
            </a:pPr>
            <a:r>
              <a:rPr lang="en-GB" dirty="0"/>
              <a:t>What other forms of public transport are there?  What do you use?</a:t>
            </a:r>
          </a:p>
        </p:txBody>
      </p:sp>
      <p:pic>
        <p:nvPicPr>
          <p:cNvPr id="7" name="Picture 6">
            <a:extLst>
              <a:ext uri="{FF2B5EF4-FFF2-40B4-BE49-F238E27FC236}">
                <a16:creationId xmlns:a16="http://schemas.microsoft.com/office/drawing/2014/main" id="{E061ABB8-C885-56D6-B5AE-EB45A566B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4744" y="804438"/>
            <a:ext cx="2870200" cy="2870200"/>
          </a:xfrm>
          <a:prstGeom prst="rect">
            <a:avLst/>
          </a:prstGeom>
        </p:spPr>
      </p:pic>
    </p:spTree>
    <p:extLst>
      <p:ext uri="{BB962C8B-B14F-4D97-AF65-F5344CB8AC3E}">
        <p14:creationId xmlns:p14="http://schemas.microsoft.com/office/powerpoint/2010/main" val="107609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8436</TotalTime>
  <Words>762</Words>
  <Application>Microsoft Office PowerPoint</Application>
  <PresentationFormat>Widescreen</PresentationFormat>
  <Paragraphs>67</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FSEmeric</vt:lpstr>
      <vt:lpstr>Office Theme</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page</dc:title>
  <dc:creator>Karen Bennett</dc:creator>
  <cp:lastModifiedBy>Karen Bennett</cp:lastModifiedBy>
  <cp:revision>35</cp:revision>
  <dcterms:created xsi:type="dcterms:W3CDTF">2022-08-30T14:56:15Z</dcterms:created>
  <dcterms:modified xsi:type="dcterms:W3CDTF">2022-10-11T17:33:17Z</dcterms:modified>
</cp:coreProperties>
</file>