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318" r:id="rId3"/>
    <p:sldId id="317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80" r:id="rId12"/>
    <p:sldId id="519" r:id="rId13"/>
    <p:sldId id="520" r:id="rId14"/>
    <p:sldId id="523" r:id="rId15"/>
    <p:sldId id="423" r:id="rId16"/>
    <p:sldId id="531" r:id="rId17"/>
    <p:sldId id="532" r:id="rId18"/>
    <p:sldId id="417" r:id="rId19"/>
    <p:sldId id="522" r:id="rId20"/>
    <p:sldId id="525" r:id="rId21"/>
    <p:sldId id="527" r:id="rId22"/>
    <p:sldId id="521" r:id="rId23"/>
    <p:sldId id="526" r:id="rId24"/>
    <p:sldId id="524" r:id="rId25"/>
    <p:sldId id="530" r:id="rId26"/>
    <p:sldId id="439" r:id="rId27"/>
    <p:sldId id="433" r:id="rId28"/>
    <p:sldId id="434" r:id="rId29"/>
    <p:sldId id="436" r:id="rId30"/>
    <p:sldId id="438" r:id="rId31"/>
    <p:sldId id="291" r:id="rId32"/>
    <p:sldId id="442" r:id="rId33"/>
    <p:sldId id="411" r:id="rId34"/>
    <p:sldId id="443" r:id="rId35"/>
    <p:sldId id="418" r:id="rId36"/>
    <p:sldId id="419" r:id="rId37"/>
    <p:sldId id="440" r:id="rId38"/>
    <p:sldId id="350" r:id="rId39"/>
    <p:sldId id="441" r:id="rId40"/>
    <p:sldId id="4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D"/>
    <a:srgbClr val="6DD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839F2-E5FF-4125-BC37-A862830D4FBE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4368-593D-42B7-AAD7-F295AA7598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9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html5.com/uezec/ppav/?1654633741692#p=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830B-5209-452E-81F4-2A269695205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65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to prepare us for that trip next week, I am here to talk to you a bit about rail safety, to build up your confidence and to talk a little bit about how we should behave on the railway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B8FF-2EEC-4DC5-8485-A46A954784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1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to prepare us for that trip next week, I am here to talk to you a bit about rail safety, to build up your confidence and to talk a little bit about how we should behave on the railway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B8FF-2EEC-4DC5-8485-A46A954784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to prepare us for that trip next week, I am here to talk to you a bit about rail safety, to build up your confidence and to talk a little bit about how we should behave on the railway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B8FF-2EEC-4DC5-8485-A46A954784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05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stledown" panose="0200050304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Some railways are now run with electricity. We know that electricity is dangerous. We never ever touch sockets etc and that’s why we never ever touch a rail track or overhead cables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FB8FF-2EEC-4DC5-8485-A46A954784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47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18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949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547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015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54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336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D830B-5209-452E-81F4-2A26969520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78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5D830B-5209-452E-81F4-2A26969520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6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Arlo's Adventures - There and Back (fliphtml5.com)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830B-5209-452E-81F4-2A269695205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64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830B-5209-452E-81F4-2A2696952053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32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830B-5209-452E-81F4-2A269695205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453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830B-5209-452E-81F4-2A2696952053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00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409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to prepare us for that trip next week, I am here to talk to you a bit about rail safety, to build up your confidence and to talk a little bit about how we should behave on the railway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B8FF-2EEC-4DC5-8485-A46A954784A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3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0957-EB99-4A7C-B91D-12342BC13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0131E-ED21-47F7-A5F8-F1F620A4C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7D519-15C3-4BC5-94F6-44B59E10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F93EB-B8FB-446E-84A0-9A517EE5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F3464-3C02-4AA4-A7CB-7D8F3C7F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4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D3A3-5B39-48F9-ACDB-AA6E40FA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D4CF6-337A-4903-BAEB-E007700E2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C3CA-14C1-45ED-AD13-70216C60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8F23-10D1-4001-98FC-DD877AC3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9FDB-BEFF-40CA-A965-8BD97568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8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741DA-06CD-4A25-85A9-F775448A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341DD-65CC-42B2-A530-5CBEE45B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F2430-14B1-46D7-9EC5-D0677661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8D53-21E5-4EAD-8999-C8C6860A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5919A-B214-4B99-B6F7-6F0905CE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63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ai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346346" y="0"/>
            <a:ext cx="413031" cy="6862274"/>
            <a:chOff x="346345" y="0"/>
            <a:chExt cx="413030" cy="6862274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19975" r="-2857" b="3236"/>
            <a:stretch/>
          </p:blipFill>
          <p:spPr>
            <a:xfrm rot="10800000">
              <a:off x="346345" y="0"/>
              <a:ext cx="413030" cy="352757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6" t="23429" r="-2857" b="3236"/>
            <a:stretch/>
          </p:blipFill>
          <p:spPr>
            <a:xfrm rot="10800000">
              <a:off x="346345" y="3493393"/>
              <a:ext cx="413030" cy="3368881"/>
            </a:xfrm>
            <a:prstGeom prst="rect">
              <a:avLst/>
            </a:prstGeom>
          </p:spPr>
        </p:pic>
      </p:grpSp>
      <p:sp>
        <p:nvSpPr>
          <p:cNvPr id="17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092443" y="6532802"/>
            <a:ext cx="850268" cy="18419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EAAAC-928A-40C1-AC39-D34FD1799C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01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32B9-63A8-4381-AEB2-D53A467A6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82CE0-3111-44FA-8CA7-B771A395F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AA35A-8166-437D-9A8C-CC87822C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E6CF2-7E40-4E6C-9D4B-40FB6E9A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941FC-B821-4BFC-BD65-AF90AA56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1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7171-E63E-4D01-929B-E1C64B551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BDD4E-A9A8-4613-8C6C-8DDC4922B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57FE4-6F5D-4994-9B6E-45B3C598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3EA01-94DC-4141-A2C8-278AD485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DE0CE-BDE0-4643-B9E0-929BFFD5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5A4F-3BC8-45E0-BF8A-28B62C63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A0C67-4BE1-4763-B38D-CF4BBD6CB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93702-C6D4-48F3-B919-5EA6B30A7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B92C1-B1F9-41E1-9266-71D50A27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CDECC-3EA3-4D02-AC71-8B1BB7F2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E849B-2088-43FE-A450-FABF856B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12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C807F-D49C-498D-9802-BC8D3D28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7FD5A-10C1-4766-BD85-D210900C9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874A1-2CEF-4418-B90C-FAA06BA4B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99A18-12DB-4162-9382-3066904F8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63204-0631-403F-92D7-108C06B8A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FBD32-7A1F-4B71-A22E-49375817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904CA9-7450-415E-B2E1-78D6D3A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4226B3-6BC4-44A9-B42F-598E7B8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04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1CA5-C785-4DF3-B06F-5387D354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E1A06-2CFE-4319-874B-047B44C3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3C91E-D914-4509-8782-8E0A1BA8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FCB2F-5D9B-4E55-8C11-DC0BD553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3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D0F81-CDD3-4C12-BA6D-C1EC28C2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9CB3A-F896-464C-BE6C-B9E7B377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3317B-6A39-45D4-A18E-AA9D9B308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3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FC11-6991-42E1-9DE8-8461D25D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BA2E-22BF-422A-A1CC-A6964D05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9FD0B-C926-4E20-8B70-2E16B517D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0D226-7C36-4BC9-B7ED-2FB1846A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16B8D-14F7-43BB-9089-FC40974F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3FC5-95F0-464F-9A69-79905A18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9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B338-BBFD-4040-8B73-A2C9CA46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F5AC-7FBE-4E81-ABC5-DD1603150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C1BD4-C982-4B7E-83A9-0388138B2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D4A5F-3A0E-4412-9BBD-9BA7DE95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E005E-3B65-4651-BA26-57338000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4B7C5-932C-48BF-A100-E69E61A0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3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B0A8A0-7C54-4409-965C-A06E3728F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EA3A4-AAF7-4D95-AC10-E890C6F6B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F1B4A-C89D-4D6D-87E5-29BFE81E5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3590D-174F-4941-878B-4D0E8EED123D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869A3-D0E2-42C2-9971-071267B8B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FB843-6929-4F7C-8A59-B55CBADA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11FC3-04DA-48DD-B86E-FEC449496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68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fliphtml5.com/uezec/ppav/?1654633741692#p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7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12B62C92-2228-8CC2-C86A-B88D40397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5" y="4971854"/>
            <a:ext cx="1942229" cy="123436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C8A94EE-DC47-E918-F1EA-F12A5CEB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40" y="0"/>
            <a:ext cx="3616960" cy="36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ng Express (39)">
            <a:extLst>
              <a:ext uri="{FF2B5EF4-FFF2-40B4-BE49-F238E27FC236}">
                <a16:creationId xmlns:a16="http://schemas.microsoft.com/office/drawing/2014/main" id="{DB7107FA-2391-C81C-7277-C9BCE8E6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2" y="875668"/>
            <a:ext cx="5270177" cy="35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description available.">
            <a:extLst>
              <a:ext uri="{FF2B5EF4-FFF2-40B4-BE49-F238E27FC236}">
                <a16:creationId xmlns:a16="http://schemas.microsoft.com/office/drawing/2014/main" id="{2BEA0F82-A6BA-D7A6-78A4-DD9BF421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23" y="2852571"/>
            <a:ext cx="2710208" cy="36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2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Final thoughts from me…</a:t>
            </a:r>
          </a:p>
        </p:txBody>
      </p:sp>
      <p:pic>
        <p:nvPicPr>
          <p:cNvPr id="2054" name="Picture 6" descr="No description available.">
            <a:extLst>
              <a:ext uri="{FF2B5EF4-FFF2-40B4-BE49-F238E27FC236}">
                <a16:creationId xmlns:a16="http://schemas.microsoft.com/office/drawing/2014/main" id="{F750ED0D-1E08-9E17-2D41-DD5F606A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16" y="493425"/>
            <a:ext cx="4088591" cy="54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o description available.">
            <a:extLst>
              <a:ext uri="{FF2B5EF4-FFF2-40B4-BE49-F238E27FC236}">
                <a16:creationId xmlns:a16="http://schemas.microsoft.com/office/drawing/2014/main" id="{80A976AB-8A77-A9E8-A37C-DE3B231A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62" y="1344434"/>
            <a:ext cx="3324373" cy="44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24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3D279B-3B78-0789-6198-A51AE3F85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342734"/>
            <a:ext cx="3978682" cy="3636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378935-144A-D134-7A89-504FCEF6B7EA}"/>
              </a:ext>
            </a:extLst>
          </p:cNvPr>
          <p:cNvSpPr txBox="1"/>
          <p:nvPr/>
        </p:nvSpPr>
        <p:spPr>
          <a:xfrm>
            <a:off x="2189326" y="3848453"/>
            <a:ext cx="7293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Jess Young</a:t>
            </a:r>
          </a:p>
          <a:p>
            <a:r>
              <a:rPr lang="en-US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Education Officer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DCEB3-FE43-31AB-E41B-35DF2285BF9D}"/>
              </a:ext>
            </a:extLst>
          </p:cNvPr>
          <p:cNvSpPr txBox="1"/>
          <p:nvPr/>
        </p:nvSpPr>
        <p:spPr>
          <a:xfrm>
            <a:off x="2189326" y="54868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Early Years and KS1</a:t>
            </a:r>
          </a:p>
        </p:txBody>
      </p:sp>
      <p:pic>
        <p:nvPicPr>
          <p:cNvPr id="3" name="Picture 2" descr="A logo for a community&#10;&#10;Description automatically generated">
            <a:extLst>
              <a:ext uri="{FF2B5EF4-FFF2-40B4-BE49-F238E27FC236}">
                <a16:creationId xmlns:a16="http://schemas.microsoft.com/office/drawing/2014/main" id="{6B50A4F1-E489-3F43-FA3F-4AAD211C1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14" y="5086085"/>
            <a:ext cx="7293956" cy="14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8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3F4A7F-B297-4DB1-DB81-056879010FC0}"/>
              </a:ext>
            </a:extLst>
          </p:cNvPr>
          <p:cNvGraphicFramePr>
            <a:graphicFrameLocks noGrp="1"/>
          </p:cNvGraphicFramePr>
          <p:nvPr/>
        </p:nvGraphicFramePr>
        <p:xfrm>
          <a:off x="2063552" y="2708920"/>
          <a:ext cx="8064896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659">
                  <a:extLst>
                    <a:ext uri="{9D8B030D-6E8A-4147-A177-3AD203B41FA5}">
                      <a16:colId xmlns:a16="http://schemas.microsoft.com/office/drawing/2014/main" val="947131465"/>
                    </a:ext>
                  </a:extLst>
                </a:gridCol>
                <a:gridCol w="5764237">
                  <a:extLst>
                    <a:ext uri="{9D8B030D-6E8A-4147-A177-3AD203B41FA5}">
                      <a16:colId xmlns:a16="http://schemas.microsoft.com/office/drawing/2014/main" val="1963232507"/>
                    </a:ext>
                  </a:extLst>
                </a:gridCol>
              </a:tblGrid>
              <a:tr h="9969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Citizenship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Developing a healthy, safer lifestyle: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g. rules for, and ways of, keeping safe, including basic road safety, and about people who can help them to stay safe.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82217"/>
                  </a:ext>
                </a:extLst>
              </a:tr>
              <a:tr h="281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PSHE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(Taken from the PSHE Association Programme of Study)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Keeping safe forms part of the core health and wellbeing theme: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Calibri" panose="020F050202020403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Recognising risk in everyday situations and actions to minimise harm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Calibri" panose="020F050202020403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Ways to keep safe in familiar and unfamiliar environments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Calibri" panose="020F050202020403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About the people whose job it is to help keep us safe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How to get help in an emergency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Living in the wider world theme: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about what rules are, why they are needed, and why different rules are needed for different situations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9199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242507-BC23-4FEC-8EF5-6D23C1162F44}"/>
              </a:ext>
            </a:extLst>
          </p:cNvPr>
          <p:cNvSpPr txBox="1"/>
          <p:nvPr/>
        </p:nvSpPr>
        <p:spPr>
          <a:xfrm>
            <a:off x="1991544" y="260648"/>
            <a:ext cx="8280920" cy="117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Early Years Foundation Stage Framework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Personal, Social and Emotional Development: ELG: Managing Self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Explain the reasons for rules, know right from wrong and try to behave accordingly.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E0DFA-4F2F-7D57-3C7A-AF62ACCBB43B}"/>
              </a:ext>
            </a:extLst>
          </p:cNvPr>
          <p:cNvSpPr txBox="1"/>
          <p:nvPr/>
        </p:nvSpPr>
        <p:spPr>
          <a:xfrm>
            <a:off x="1991544" y="2204865"/>
            <a:ext cx="295232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Stage 1 (5-7 years old)</a:t>
            </a:r>
            <a:endParaRPr lang="en-GB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63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EFBD71-9179-D028-A9F8-0586EADD9E9D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260648"/>
          <a:ext cx="8229600" cy="3007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329">
                  <a:extLst>
                    <a:ext uri="{9D8B030D-6E8A-4147-A177-3AD203B41FA5}">
                      <a16:colId xmlns:a16="http://schemas.microsoft.com/office/drawing/2014/main" val="3534856881"/>
                    </a:ext>
                  </a:extLst>
                </a:gridCol>
                <a:gridCol w="5839271">
                  <a:extLst>
                    <a:ext uri="{9D8B030D-6E8A-4147-A177-3AD203B41FA5}">
                      <a16:colId xmlns:a16="http://schemas.microsoft.com/office/drawing/2014/main" val="298242531"/>
                    </a:ext>
                  </a:extLst>
                </a:gridCol>
              </a:tblGrid>
              <a:tr h="1494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Learning Objectives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To know how to keep myself safe when near or using the railway.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979806"/>
                  </a:ext>
                </a:extLst>
              </a:tr>
              <a:tr h="6320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Success Criteria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Calibri Light" panose="020F0302020204030204" pitchFamily="34" charset="0"/>
                        <a:buChar char="-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I know that stations and level crossings can be dangerous places.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Calibri Light" panose="020F0302020204030204" pitchFamily="34" charset="0"/>
                        <a:buChar char="-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I can talk about some of the dangers around the railway.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alibri Light" panose="020F0302020204030204" pitchFamily="34" charset="0"/>
                        <a:buChar char="-"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I can explain how to keep myself safe in a station or at a level crossing.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3" marR="58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971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75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uffed animal next to a book&#10;&#10;Description automatically generated">
            <a:extLst>
              <a:ext uri="{FF2B5EF4-FFF2-40B4-BE49-F238E27FC236}">
                <a16:creationId xmlns:a16="http://schemas.microsoft.com/office/drawing/2014/main" id="{8761D90D-CD93-C5F9-E3F1-D0A4AA2B6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6C0493-2549-8CB7-8762-D4C6D0DE5094}"/>
              </a:ext>
            </a:extLst>
          </p:cNvPr>
          <p:cNvSpPr txBox="1"/>
          <p:nvPr/>
        </p:nvSpPr>
        <p:spPr>
          <a:xfrm>
            <a:off x="2152651" y="5586258"/>
            <a:ext cx="5195027" cy="804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Network Rail Sans"/>
                <a:ea typeface="+mj-ea"/>
                <a:cs typeface="+mj-cs"/>
              </a:rPr>
              <a:t>Shildon Station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C4805-2D83-FA2E-6AB0-DF6F48037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" b="-2"/>
          <a:stretch/>
        </p:blipFill>
        <p:spPr>
          <a:xfrm>
            <a:off x="1524020" y="11"/>
            <a:ext cx="9143980" cy="52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6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3785C-B77C-AB51-159E-C87CC161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9" y="202332"/>
            <a:ext cx="2163671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89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73A0D-3EDD-7A93-14FD-538EE980EF02}"/>
              </a:ext>
            </a:extLst>
          </p:cNvPr>
          <p:cNvSpPr txBox="1"/>
          <p:nvPr/>
        </p:nvSpPr>
        <p:spPr>
          <a:xfrm>
            <a:off x="2279576" y="908720"/>
            <a:ext cx="80006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4000" dirty="0">
                <a:solidFill>
                  <a:prstClr val="black"/>
                </a:solidFill>
                <a:latin typeface="Calibri"/>
              </a:rPr>
              <a:t>Clackety Clack, 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Stay off the track!</a:t>
            </a:r>
          </a:p>
          <a:p>
            <a:pPr>
              <a:defRPr/>
            </a:pPr>
            <a:endParaRPr lang="en-GB" sz="4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GB" sz="4000" dirty="0">
                <a:solidFill>
                  <a:prstClr val="black"/>
                </a:solidFill>
                <a:latin typeface="Calibri"/>
              </a:rPr>
              <a:t>You’ll be fine,</a:t>
            </a:r>
            <a:r>
              <a:rPr lang="en-GB" sz="4000" b="1" dirty="0">
                <a:solidFill>
                  <a:prstClr val="black"/>
                </a:solidFill>
                <a:latin typeface="Calibri"/>
              </a:rPr>
              <a:t> behind the yellow line!</a:t>
            </a:r>
          </a:p>
        </p:txBody>
      </p:sp>
    </p:spTree>
    <p:extLst>
      <p:ext uri="{BB962C8B-B14F-4D97-AF65-F5344CB8AC3E}">
        <p14:creationId xmlns:p14="http://schemas.microsoft.com/office/powerpoint/2010/main" val="4231799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BB18955-F32C-B018-CA7A-0912D829E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342" y="643467"/>
            <a:ext cx="62073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171E7-6BA7-6F2F-C4B6-A97A0971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476672"/>
            <a:ext cx="7953940" cy="56166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292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What do we mean by Early Years?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6A8946-37BE-1157-A2C8-8712F0ADFF65}"/>
              </a:ext>
            </a:extLst>
          </p:cNvPr>
          <p:cNvSpPr txBox="1"/>
          <p:nvPr/>
        </p:nvSpPr>
        <p:spPr>
          <a:xfrm>
            <a:off x="483847" y="4839241"/>
            <a:ext cx="2814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Birth to 5</a:t>
            </a:r>
          </a:p>
        </p:txBody>
      </p:sp>
      <p:pic>
        <p:nvPicPr>
          <p:cNvPr id="2050" name="Picture 2" descr="Sling Express (46)">
            <a:extLst>
              <a:ext uri="{FF2B5EF4-FFF2-40B4-BE49-F238E27FC236}">
                <a16:creationId xmlns:a16="http://schemas.microsoft.com/office/drawing/2014/main" id="{9C8D900E-08A6-B496-FB34-1E70823C1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34" y="1745556"/>
            <a:ext cx="4892182" cy="32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8D93AC63-2E46-048C-6A5A-7030149E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5" y="1175522"/>
            <a:ext cx="45616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7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oy train with a card&#10;&#10;Description automatically generated">
            <a:extLst>
              <a:ext uri="{FF2B5EF4-FFF2-40B4-BE49-F238E27FC236}">
                <a16:creationId xmlns:a16="http://schemas.microsoft.com/office/drawing/2014/main" id="{341AF954-B239-6D6C-43D7-9266F646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36" y="332656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C131E-8DA1-D467-DF6A-CE2A8F60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01" y="0"/>
            <a:ext cx="6924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5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holding up a piece of paper&#10;&#10;Description automatically generated">
            <a:extLst>
              <a:ext uri="{FF2B5EF4-FFF2-40B4-BE49-F238E27FC236}">
                <a16:creationId xmlns:a16="http://schemas.microsoft.com/office/drawing/2014/main" id="{308099F1-9111-3210-447F-02AC43A2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16" y="2915562"/>
            <a:ext cx="5256584" cy="3942438"/>
          </a:xfrm>
          <a:prstGeom prst="rect">
            <a:avLst/>
          </a:prstGeom>
        </p:spPr>
      </p:pic>
      <p:pic>
        <p:nvPicPr>
          <p:cNvPr id="4" name="Picture 3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4E4872FA-44A0-AC04-EB91-9AA2846BB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860032" cy="3645024"/>
          </a:xfrm>
          <a:prstGeom prst="rect">
            <a:avLst/>
          </a:prstGeom>
        </p:spPr>
      </p:pic>
      <p:pic>
        <p:nvPicPr>
          <p:cNvPr id="10" name="Picture 9" descr="A group of children playing with toy train&#10;&#10;Description automatically generated">
            <a:extLst>
              <a:ext uri="{FF2B5EF4-FFF2-40B4-BE49-F238E27FC236}">
                <a16:creationId xmlns:a16="http://schemas.microsoft.com/office/drawing/2014/main" id="{6EBCE42F-84F7-8D69-ACEC-9D4C51B7B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85" y="3485926"/>
            <a:ext cx="4496099" cy="3372074"/>
          </a:xfrm>
          <a:prstGeom prst="rect">
            <a:avLst/>
          </a:prstGeom>
        </p:spPr>
      </p:pic>
      <p:pic>
        <p:nvPicPr>
          <p:cNvPr id="12" name="Picture 11" descr="A group of children playing with a toy train&#10;&#10;Description automatically generated">
            <a:extLst>
              <a:ext uri="{FF2B5EF4-FFF2-40B4-BE49-F238E27FC236}">
                <a16:creationId xmlns:a16="http://schemas.microsoft.com/office/drawing/2014/main" id="{BE940F31-7BC2-A6C1-B4AD-19D0AECF5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95" y="-27384"/>
            <a:ext cx="4634306" cy="34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8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5F2A3B-635F-9F74-FAAE-2F162834D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24000" y="202101"/>
            <a:ext cx="9144000" cy="645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8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floor in a circle&#10;&#10;Description automatically generated">
            <a:extLst>
              <a:ext uri="{FF2B5EF4-FFF2-40B4-BE49-F238E27FC236}">
                <a16:creationId xmlns:a16="http://schemas.microsoft.com/office/drawing/2014/main" id="{95ECC6C1-D9B2-9907-6A55-55695A86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3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73A0D-3EDD-7A93-14FD-538EE980EF02}"/>
              </a:ext>
            </a:extLst>
          </p:cNvPr>
          <p:cNvSpPr txBox="1"/>
          <p:nvPr/>
        </p:nvSpPr>
        <p:spPr>
          <a:xfrm>
            <a:off x="2063552" y="188640"/>
            <a:ext cx="81369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Top Tips</a:t>
            </a:r>
          </a:p>
          <a:p>
            <a:endParaRPr lang="en-GB" sz="4000" b="1" dirty="0"/>
          </a:p>
          <a:p>
            <a:r>
              <a:rPr lang="en-GB" sz="2800" b="1" dirty="0"/>
              <a:t>Keep it simple </a:t>
            </a:r>
            <a:r>
              <a:rPr lang="en-GB" sz="2800" dirty="0"/>
              <a:t>– focus on a few key learning points.</a:t>
            </a:r>
          </a:p>
          <a:p>
            <a:endParaRPr lang="en-GB" sz="2800" dirty="0"/>
          </a:p>
          <a:p>
            <a:r>
              <a:rPr lang="en-GB" sz="2800" b="1" dirty="0"/>
              <a:t>Over-learn</a:t>
            </a:r>
            <a:r>
              <a:rPr lang="en-GB" sz="2800" dirty="0"/>
              <a:t> – practical/play activities to reinforce the learning. (simple songs and poems, actions, drama)</a:t>
            </a:r>
          </a:p>
          <a:p>
            <a:endParaRPr lang="en-GB" sz="2800" dirty="0"/>
          </a:p>
          <a:p>
            <a:r>
              <a:rPr lang="en-GB" sz="2800" b="1" dirty="0"/>
              <a:t>Not too long! </a:t>
            </a:r>
            <a:r>
              <a:rPr lang="en-GB" sz="2800" dirty="0"/>
              <a:t>– as a rule of thumb young children can focus their concentration for 1 minute for every year they’ve been alive!</a:t>
            </a:r>
          </a:p>
          <a:p>
            <a:endParaRPr lang="en-GB" sz="2800" dirty="0"/>
          </a:p>
          <a:p>
            <a:r>
              <a:rPr lang="en-GB" sz="2800" b="1" dirty="0"/>
              <a:t>Small Groups! </a:t>
            </a:r>
            <a:r>
              <a:rPr lang="en-GB" sz="2800" dirty="0"/>
              <a:t>– can the school tell you how many before you arrive?</a:t>
            </a:r>
          </a:p>
        </p:txBody>
      </p:sp>
    </p:spTree>
    <p:extLst>
      <p:ext uri="{BB962C8B-B14F-4D97-AF65-F5344CB8AC3E}">
        <p14:creationId xmlns:p14="http://schemas.microsoft.com/office/powerpoint/2010/main" val="4156227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D115E8-B768-D993-1602-D08F3D152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2"/>
          <a:stretch/>
        </p:blipFill>
        <p:spPr>
          <a:xfrm>
            <a:off x="3343524" y="2502322"/>
            <a:ext cx="6995865" cy="3709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1506C9-750F-5007-B695-234476249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561923-9D25-29D7-0A18-6C61615B7AD8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dirty="0">
                <a:solidFill>
                  <a:srgbClr val="2F2967"/>
                </a:solidFill>
                <a:latin typeface="Arial"/>
              </a:rPr>
              <a:t>Tickets for practice!</a:t>
            </a:r>
            <a:endParaRPr lang="en-GB" sz="3600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35011C-9645-2284-3C70-2DD27586B98C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400" b="1" u="sng" kern="0" dirty="0">
                <a:solidFill>
                  <a:srgbClr val="2F2967"/>
                </a:solidFill>
                <a:latin typeface="Arial"/>
                <a:sym typeface="Arial"/>
              </a:rPr>
              <a:t>Early Years</a:t>
            </a:r>
            <a:endParaRPr lang="en-GB" sz="4000" u="sng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AD4DC6-23EA-6C12-F53D-49A947742310}"/>
              </a:ext>
            </a:extLst>
          </p:cNvPr>
          <p:cNvSpPr/>
          <p:nvPr/>
        </p:nvSpPr>
        <p:spPr>
          <a:xfrm>
            <a:off x="1842977" y="1454819"/>
            <a:ext cx="2068143" cy="2989590"/>
          </a:xfrm>
          <a:prstGeom prst="roundRect">
            <a:avLst>
              <a:gd name="adj" fmla="val 9240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2F2967"/>
                </a:solidFill>
                <a:latin typeface="Arial"/>
              </a:rPr>
              <a:t>Discussion points: </a:t>
            </a:r>
          </a:p>
          <a:p>
            <a:pPr marL="285750" indent="-285750">
              <a:spcAft>
                <a:spcPts val="600"/>
              </a:spcAft>
              <a:buClr>
                <a:srgbClr val="2C2B6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967"/>
                </a:solidFill>
              </a:rPr>
              <a:t>Pre-travel workshop</a:t>
            </a:r>
          </a:p>
          <a:p>
            <a:pPr marL="285750" indent="-285750">
              <a:spcAft>
                <a:spcPts val="600"/>
              </a:spcAft>
              <a:buClr>
                <a:srgbClr val="2C2B6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967"/>
                </a:solidFill>
              </a:rPr>
              <a:t>On the train</a:t>
            </a:r>
          </a:p>
          <a:p>
            <a:pPr marL="285750" indent="-285750">
              <a:spcAft>
                <a:spcPts val="600"/>
              </a:spcAft>
              <a:buClr>
                <a:srgbClr val="2C2B6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967"/>
                </a:solidFill>
              </a:rPr>
              <a:t>Destination</a:t>
            </a:r>
          </a:p>
          <a:p>
            <a:pPr marL="285750" indent="-285750">
              <a:spcAft>
                <a:spcPts val="600"/>
              </a:spcAft>
              <a:buClr>
                <a:srgbClr val="2C2B64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967"/>
                </a:solidFill>
              </a:rPr>
              <a:t>Lessons learnt</a:t>
            </a:r>
          </a:p>
          <a:p>
            <a:pPr marL="285750" indent="-285750">
              <a:spcAft>
                <a:spcPts val="600"/>
              </a:spcAft>
              <a:buClr>
                <a:srgbClr val="2C2B64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F2967"/>
              </a:solidFill>
            </a:endParaRPr>
          </a:p>
        </p:txBody>
      </p:sp>
      <p:pic>
        <p:nvPicPr>
          <p:cNvPr id="8" name="Picture 7" descr="A cartoon of a train&#10;&#10;Description automatically generated">
            <a:extLst>
              <a:ext uri="{FF2B5EF4-FFF2-40B4-BE49-F238E27FC236}">
                <a16:creationId xmlns:a16="http://schemas.microsoft.com/office/drawing/2014/main" id="{A21A3959-6012-5E1A-9FBC-FC629FC55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1"/>
          <a:stretch/>
        </p:blipFill>
        <p:spPr>
          <a:xfrm>
            <a:off x="3942799" y="1635803"/>
            <a:ext cx="4338085" cy="8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2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57C48-D0C8-4556-A06E-537339B7D914}"/>
              </a:ext>
            </a:extLst>
          </p:cNvPr>
          <p:cNvSpPr txBox="1">
            <a:spLocks/>
          </p:cNvSpPr>
          <p:nvPr/>
        </p:nvSpPr>
        <p:spPr>
          <a:xfrm>
            <a:off x="2164080" y="1583373"/>
            <a:ext cx="7886700" cy="369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6600" dirty="0">
                <a:solidFill>
                  <a:srgbClr val="2F2967"/>
                </a:solidFill>
                <a:latin typeface="Castledown" panose="02000503040000020003" pitchFamily="2" charset="0"/>
              </a:rPr>
              <a:t>Who has travelled on a train?</a:t>
            </a:r>
          </a:p>
        </p:txBody>
      </p:sp>
      <p:pic>
        <p:nvPicPr>
          <p:cNvPr id="3" name="Picture 2" descr="A cartoon of a train&#10;&#10;Description automatically generated">
            <a:extLst>
              <a:ext uri="{FF2B5EF4-FFF2-40B4-BE49-F238E27FC236}">
                <a16:creationId xmlns:a16="http://schemas.microsoft.com/office/drawing/2014/main" id="{A1C06534-95E0-2EA1-567A-FE51596A5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44" y="3911881"/>
            <a:ext cx="9144000" cy="171907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07ED59-F904-6FD6-85FC-1C9DB464DA5A}"/>
              </a:ext>
            </a:extLst>
          </p:cNvPr>
          <p:cNvSpPr/>
          <p:nvPr/>
        </p:nvSpPr>
        <p:spPr>
          <a:xfrm>
            <a:off x="2870972" y="243978"/>
            <a:ext cx="7303673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dirty="0">
                <a:solidFill>
                  <a:srgbClr val="2F2967"/>
                </a:solidFill>
                <a:latin typeface="Arial"/>
              </a:rPr>
              <a:t>Pre travel workshop</a:t>
            </a:r>
            <a:endParaRPr lang="en-GB" sz="3600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0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57C48-D0C8-4556-A06E-537339B7D914}"/>
              </a:ext>
            </a:extLst>
          </p:cNvPr>
          <p:cNvSpPr txBox="1">
            <a:spLocks/>
          </p:cNvSpPr>
          <p:nvPr/>
        </p:nvSpPr>
        <p:spPr>
          <a:xfrm>
            <a:off x="2562921" y="2161765"/>
            <a:ext cx="7886700" cy="369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6000" dirty="0">
                <a:solidFill>
                  <a:srgbClr val="2F2967"/>
                </a:solidFill>
                <a:latin typeface="Castledown" panose="02000503040000020003" pitchFamily="2" charset="0"/>
              </a:rPr>
              <a:t>How do you feel about travelling by train?</a:t>
            </a:r>
            <a:endParaRPr lang="en-GB" sz="40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0E8FF30-0774-4265-AB16-B8A5E141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20" y="379811"/>
            <a:ext cx="2029925" cy="453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804B1-E750-6AF3-5DC6-4B9BA6D81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3192" y="4088837"/>
            <a:ext cx="7066158" cy="1764182"/>
          </a:xfrm>
          <a:prstGeom prst="rect">
            <a:avLst/>
          </a:prstGeom>
        </p:spPr>
      </p:pic>
      <p:pic>
        <p:nvPicPr>
          <p:cNvPr id="2" name="Picture 1" descr="A cartoon of a train&#10;&#10;Description automatically generated">
            <a:extLst>
              <a:ext uri="{FF2B5EF4-FFF2-40B4-BE49-F238E27FC236}">
                <a16:creationId xmlns:a16="http://schemas.microsoft.com/office/drawing/2014/main" id="{F58DFDF4-32C3-9C25-A5D0-40F105A7E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81"/>
          <a:stretch/>
        </p:blipFill>
        <p:spPr>
          <a:xfrm>
            <a:off x="1524001" y="662655"/>
            <a:ext cx="5885691" cy="11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2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57C48-D0C8-4556-A06E-537339B7D914}"/>
              </a:ext>
            </a:extLst>
          </p:cNvPr>
          <p:cNvSpPr txBox="1">
            <a:spLocks/>
          </p:cNvSpPr>
          <p:nvPr/>
        </p:nvSpPr>
        <p:spPr>
          <a:xfrm>
            <a:off x="4260360" y="1331286"/>
            <a:ext cx="5722182" cy="369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4800" dirty="0">
                <a:solidFill>
                  <a:srgbClr val="2F2967"/>
                </a:solidFill>
                <a:latin typeface="Castledown" panose="02000503040000020003" pitchFamily="2" charset="0"/>
              </a:rPr>
              <a:t>What are the good things about travelling by train?</a:t>
            </a:r>
            <a:endParaRPr lang="en-GB" sz="32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0E8FF30-0774-4265-AB16-B8A5E141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20" y="379811"/>
            <a:ext cx="2029925" cy="453879"/>
          </a:xfrm>
          <a:prstGeom prst="rect">
            <a:avLst/>
          </a:prstGeom>
        </p:spPr>
      </p:pic>
      <p:pic>
        <p:nvPicPr>
          <p:cNvPr id="2" name="Picture 2" descr="Thumbs UP PNG Transparent Image | PNG Mart">
            <a:extLst>
              <a:ext uri="{FF2B5EF4-FFF2-40B4-BE49-F238E27FC236}">
                <a16:creationId xmlns:a16="http://schemas.microsoft.com/office/drawing/2014/main" id="{193B80F0-EF65-1EF7-E143-7DA2850B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01" y="606750"/>
            <a:ext cx="2747971" cy="27479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train&#10;&#10;Description automatically generated">
            <a:extLst>
              <a:ext uri="{FF2B5EF4-FFF2-40B4-BE49-F238E27FC236}">
                <a16:creationId xmlns:a16="http://schemas.microsoft.com/office/drawing/2014/main" id="{DA0026E3-017C-B003-D27E-0236AE06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729" y="3982902"/>
            <a:ext cx="8400063" cy="15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284472" y="7847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F0C3B-EBD0-5A32-5289-0CF79A5B2E3A}"/>
              </a:ext>
            </a:extLst>
          </p:cNvPr>
          <p:cNvSpPr txBox="1"/>
          <p:nvPr/>
        </p:nvSpPr>
        <p:spPr>
          <a:xfrm>
            <a:off x="483847" y="4839241"/>
            <a:ext cx="3787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Sling Express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C5097-4C2F-C1EE-826D-A984C04F5D52}"/>
              </a:ext>
            </a:extLst>
          </p:cNvPr>
          <p:cNvSpPr txBox="1"/>
          <p:nvPr/>
        </p:nvSpPr>
        <p:spPr>
          <a:xfrm>
            <a:off x="8308165" y="3620331"/>
            <a:ext cx="3013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Reception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3F8FB1-8D13-45E7-968F-4A023BF0FED5}"/>
              </a:ext>
            </a:extLst>
          </p:cNvPr>
          <p:cNvSpPr txBox="1"/>
          <p:nvPr/>
        </p:nvSpPr>
        <p:spPr>
          <a:xfrm>
            <a:off x="483847" y="3151216"/>
            <a:ext cx="388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Childminders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0E335-65A2-0F1B-6993-F10A34DD4F4F}"/>
              </a:ext>
            </a:extLst>
          </p:cNvPr>
          <p:cNvSpPr txBox="1"/>
          <p:nvPr/>
        </p:nvSpPr>
        <p:spPr>
          <a:xfrm>
            <a:off x="8595145" y="2520398"/>
            <a:ext cx="2401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Nursery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818C7-20FA-5AC0-7A03-E53E92089372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What groups?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C45225-49F4-F8D0-7201-5CBDA1217805}"/>
              </a:ext>
            </a:extLst>
          </p:cNvPr>
          <p:cNvSpPr txBox="1"/>
          <p:nvPr/>
        </p:nvSpPr>
        <p:spPr>
          <a:xfrm>
            <a:off x="4662269" y="2878786"/>
            <a:ext cx="263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Squirrels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A5D2A5A6-4E22-1B8E-2EA4-645AAB34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8" y="1022916"/>
            <a:ext cx="2746974" cy="20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0CE03BF-9ECF-F684-A2F5-A849900E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93" y="688419"/>
            <a:ext cx="3281680" cy="218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0B9A78EF-719F-DF94-C538-E62BA3032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12" y="261869"/>
            <a:ext cx="3281680" cy="24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nsport eyfs display board | Nursery display boards, Preschool ...">
            <a:extLst>
              <a:ext uri="{FF2B5EF4-FFF2-40B4-BE49-F238E27FC236}">
                <a16:creationId xmlns:a16="http://schemas.microsoft.com/office/drawing/2014/main" id="{BA075EEA-8391-B62C-1281-0F6B1041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65" y="3810396"/>
            <a:ext cx="3277237" cy="245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71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F57C48-D0C8-4556-A06E-537339B7D914}"/>
              </a:ext>
            </a:extLst>
          </p:cNvPr>
          <p:cNvSpPr txBox="1">
            <a:spLocks/>
          </p:cNvSpPr>
          <p:nvPr/>
        </p:nvSpPr>
        <p:spPr>
          <a:xfrm>
            <a:off x="3877115" y="1403687"/>
            <a:ext cx="6531578" cy="3691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4000" dirty="0">
                <a:solidFill>
                  <a:srgbClr val="2F2967"/>
                </a:solidFill>
                <a:latin typeface="Castledown" panose="02000503040000020003" pitchFamily="2" charset="0"/>
              </a:rPr>
              <a:t>What are the good things about travelling by train?</a:t>
            </a:r>
            <a:endParaRPr lang="en-GB" sz="24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0E8FF30-0774-4265-AB16-B8A5E141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20" y="379811"/>
            <a:ext cx="2029925" cy="453879"/>
          </a:xfrm>
          <a:prstGeom prst="rect">
            <a:avLst/>
          </a:prstGeom>
        </p:spPr>
      </p:pic>
      <p:pic>
        <p:nvPicPr>
          <p:cNvPr id="2" name="Picture 2" descr="Thumbs UP PNG Transparent Image | PNG Mart">
            <a:extLst>
              <a:ext uri="{FF2B5EF4-FFF2-40B4-BE49-F238E27FC236}">
                <a16:creationId xmlns:a16="http://schemas.microsoft.com/office/drawing/2014/main" id="{193B80F0-EF65-1EF7-E143-7DA2850B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98" y="360309"/>
            <a:ext cx="1845628" cy="18456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3D13-FCDF-6691-96E3-FB3D13E2D029}"/>
              </a:ext>
            </a:extLst>
          </p:cNvPr>
          <p:cNvSpPr txBox="1">
            <a:spLocks/>
          </p:cNvSpPr>
          <p:nvPr/>
        </p:nvSpPr>
        <p:spPr>
          <a:xfrm>
            <a:off x="2223121" y="3061390"/>
            <a:ext cx="2543048" cy="139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7200" dirty="0">
                <a:solidFill>
                  <a:srgbClr val="2F2967"/>
                </a:solidFill>
                <a:latin typeface="Castledown" panose="02000503040000020003" pitchFamily="2" charset="0"/>
              </a:rPr>
              <a:t>safe</a:t>
            </a:r>
            <a:endParaRPr lang="en-GB" sz="48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93CDFC-993B-C363-8BD4-2615B592428D}"/>
              </a:ext>
            </a:extLst>
          </p:cNvPr>
          <p:cNvSpPr txBox="1">
            <a:spLocks/>
          </p:cNvSpPr>
          <p:nvPr/>
        </p:nvSpPr>
        <p:spPr>
          <a:xfrm>
            <a:off x="3114054" y="4689725"/>
            <a:ext cx="2543048" cy="139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7200" dirty="0">
                <a:solidFill>
                  <a:srgbClr val="2F2967"/>
                </a:solidFill>
                <a:latin typeface="Castledown" panose="02000503040000020003" pitchFamily="2" charset="0"/>
              </a:rPr>
              <a:t>fun!</a:t>
            </a:r>
            <a:endParaRPr lang="en-GB" sz="48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A11ED-7B8A-416E-3C3B-D0A334FD0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6654">
            <a:off x="5316902" y="3877900"/>
            <a:ext cx="1279916" cy="138757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7847C-E894-0349-C82A-AF392471C84A}"/>
              </a:ext>
            </a:extLst>
          </p:cNvPr>
          <p:cNvSpPr txBox="1">
            <a:spLocks/>
          </p:cNvSpPr>
          <p:nvPr/>
        </p:nvSpPr>
        <p:spPr>
          <a:xfrm>
            <a:off x="5453381" y="3061390"/>
            <a:ext cx="4978327" cy="1910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7200" dirty="0">
                <a:solidFill>
                  <a:srgbClr val="2F2967"/>
                </a:solidFill>
                <a:latin typeface="Castledown" panose="02000503040000020003" pitchFamily="2" charset="0"/>
              </a:rPr>
              <a:t>kind to the planet</a:t>
            </a:r>
            <a:endParaRPr lang="en-GB" sz="48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11" name="Picture 10" descr="A cartoon of a train&#10;&#10;Description automatically generated">
            <a:extLst>
              <a:ext uri="{FF2B5EF4-FFF2-40B4-BE49-F238E27FC236}">
                <a16:creationId xmlns:a16="http://schemas.microsoft.com/office/drawing/2014/main" id="{F66AB89D-B52F-FE12-8396-D991E05E8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07" y="2062042"/>
            <a:ext cx="3740831" cy="7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5726-DCE7-4CF7-AB33-E0340ABA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448" y="398177"/>
            <a:ext cx="7886700" cy="2111374"/>
          </a:xfrm>
        </p:spPr>
        <p:txBody>
          <a:bodyPr>
            <a:normAutofit/>
          </a:bodyPr>
          <a:lstStyle/>
          <a:p>
            <a:pPr algn="l"/>
            <a:r>
              <a:rPr lang="en-GB" sz="4800" dirty="0">
                <a:solidFill>
                  <a:srgbClr val="2F2967"/>
                </a:solidFill>
                <a:latin typeface="Castledown" panose="02000503040000020003" pitchFamily="2" charset="0"/>
              </a:rPr>
              <a:t>Some trains                                   are powered                                     by electricity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DD2B4-3572-46E5-AAFE-1F11BE51ABDD}"/>
              </a:ext>
            </a:extLst>
          </p:cNvPr>
          <p:cNvSpPr txBox="1"/>
          <p:nvPr/>
        </p:nvSpPr>
        <p:spPr>
          <a:xfrm>
            <a:off x="6057412" y="3644769"/>
            <a:ext cx="4610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GB" sz="4000" dirty="0">
                <a:solidFill>
                  <a:srgbClr val="2F2967"/>
                </a:solidFill>
                <a:latin typeface="Castledown" panose="02000503040000020003" pitchFamily="2" charset="0"/>
              </a:rPr>
              <a:t>But the electricity is very dangerous!</a:t>
            </a:r>
          </a:p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en-GB" sz="4000" dirty="0">
              <a:solidFill>
                <a:srgbClr val="2F2967"/>
              </a:solidFill>
              <a:latin typeface="Castledown" panose="02000503040000020003" pitchFamily="2" charset="0"/>
            </a:endParaRPr>
          </a:p>
          <a:p>
            <a:pPr marL="285750" indent="-285750" algn="ctr" defTabSz="457200">
              <a:buFont typeface="Arial" panose="020B0604020202020204" pitchFamily="34" charset="0"/>
              <a:buChar char="•"/>
              <a:defRPr/>
            </a:pPr>
            <a:endParaRPr lang="en-GB" sz="4000" dirty="0">
              <a:solidFill>
                <a:srgbClr val="2F2967"/>
              </a:solidFill>
              <a:latin typeface="Castledown" panose="02000503040000020003" pitchFamily="2" charset="0"/>
            </a:endParaRPr>
          </a:p>
        </p:txBody>
      </p:sp>
      <p:pic>
        <p:nvPicPr>
          <p:cNvPr id="19460" name="Picture 4" descr="Electric train services from London to Cardiff begin as the Severn tunnel  is electrified - RailInsider">
            <a:extLst>
              <a:ext uri="{FF2B5EF4-FFF2-40B4-BE49-F238E27FC236}">
                <a16:creationId xmlns:a16="http://schemas.microsoft.com/office/drawing/2014/main" id="{5F78A5A0-3475-4DAB-96E5-0E063E5D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15" y="541729"/>
            <a:ext cx="3498850" cy="196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2F2967"/>
            </a:solidFill>
          </a:ln>
          <a:effectLst/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2A593CDA-1220-46AF-930A-A4D3DE293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5" y="2719582"/>
            <a:ext cx="3156927" cy="3034697"/>
          </a:xfrm>
          <a:prstGeom prst="ellipse">
            <a:avLst/>
          </a:prstGeom>
          <a:solidFill>
            <a:srgbClr val="F9DB45"/>
          </a:solidFill>
        </p:spPr>
      </p:pic>
    </p:spTree>
    <p:extLst>
      <p:ext uri="{BB962C8B-B14F-4D97-AF65-F5344CB8AC3E}">
        <p14:creationId xmlns:p14="http://schemas.microsoft.com/office/powerpoint/2010/main" val="19791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5C86C0-A5C6-85EE-49BD-8923484E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35" y="1456661"/>
            <a:ext cx="6236830" cy="3754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485A25-341C-FAD2-0AA4-076F2240E569}"/>
              </a:ext>
            </a:extLst>
          </p:cNvPr>
          <p:cNvSpPr/>
          <p:nvPr/>
        </p:nvSpPr>
        <p:spPr>
          <a:xfrm>
            <a:off x="2874335" y="165308"/>
            <a:ext cx="7137048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dirty="0">
                <a:solidFill>
                  <a:srgbClr val="2F2967"/>
                </a:solidFill>
                <a:latin typeface="Arial"/>
              </a:rPr>
              <a:t>Make it practical</a:t>
            </a:r>
            <a:endParaRPr lang="en-GB" sz="3600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D8CFE69-386E-03C9-1B11-9E744AA9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54" y="2829989"/>
            <a:ext cx="2450746" cy="31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203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DE5789-D5EE-9908-082A-A309989FF235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Arial"/>
                <a:sym typeface="Arial"/>
              </a:rPr>
              <a:t>Activities for the train</a:t>
            </a:r>
            <a:endParaRPr lang="en-GB" sz="3600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DA12EC-9907-C539-2E0D-C1736576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B6EBE-A59D-6326-63D9-47B5A248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924" y="1517450"/>
            <a:ext cx="7060516" cy="469425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114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DE5789-D5EE-9908-082A-A309989FF235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Arial"/>
                <a:sym typeface="Arial"/>
              </a:rPr>
              <a:t>Activities for the train</a:t>
            </a:r>
            <a:endParaRPr lang="en-GB" sz="3600" kern="0" dirty="0">
              <a:solidFill>
                <a:srgbClr val="2F2967"/>
              </a:solidFill>
              <a:latin typeface="Arial"/>
              <a:sym typeface="Arial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DA12EC-9907-C539-2E0D-C1736576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B02BF-F2AB-96EC-63BE-EED0408B1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894" y="1471222"/>
            <a:ext cx="4875649" cy="3391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FC01F-39D2-367E-B599-116C8C68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627" y="2985646"/>
            <a:ext cx="4173328" cy="2666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D633DA-B3B9-B1BC-9745-8C621945944D}"/>
              </a:ext>
            </a:extLst>
          </p:cNvPr>
          <p:cNvSpPr/>
          <p:nvPr/>
        </p:nvSpPr>
        <p:spPr>
          <a:xfrm>
            <a:off x="7074195" y="1442816"/>
            <a:ext cx="3265193" cy="2469966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Colouring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Spot the difference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Drawing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I spy 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F2967"/>
              </a:solidFill>
              <a:latin typeface="Castledown" panose="020F05030402010401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F2967"/>
              </a:solidFill>
              <a:latin typeface="Castledown" panose="020F05030402010401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F2967"/>
              </a:solidFill>
              <a:latin typeface="Castledown" panose="020F05030402010401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F2967"/>
              </a:solidFill>
              <a:latin typeface="Castledown" panose="020F0503040201040103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F2967"/>
              </a:solidFill>
              <a:latin typeface="Castledown" panose="020F05030402010401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315AF-81F6-CA7C-217E-22072AF3B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273" y="4065566"/>
            <a:ext cx="4388552" cy="220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778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1506C9-750F-5007-B695-23447624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561923-9D25-29D7-0A18-6C61615B7AD8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Castledown" panose="020F0503040201040103" pitchFamily="34" charset="0"/>
                <a:sym typeface="Arial"/>
              </a:rPr>
              <a:t>On the train</a:t>
            </a:r>
            <a:endParaRPr lang="en-GB" sz="3600" kern="0" dirty="0">
              <a:solidFill>
                <a:srgbClr val="2F2967"/>
              </a:solidFill>
              <a:latin typeface="Castledown" panose="020F0503040201040103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8CBCA-0C11-397E-5EDF-065B8914A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614" y="1535299"/>
            <a:ext cx="4674975" cy="5154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8DB62E-3FCF-916F-9378-587911BD0A0E}"/>
              </a:ext>
            </a:extLst>
          </p:cNvPr>
          <p:cNvSpPr/>
          <p:nvPr/>
        </p:nvSpPr>
        <p:spPr>
          <a:xfrm>
            <a:off x="6797750" y="1442816"/>
            <a:ext cx="3541638" cy="1986184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  <a:buClr>
                <a:srgbClr val="2F2967"/>
              </a:buClr>
            </a:pPr>
            <a:r>
              <a:rPr lang="en-GB" sz="2400" b="1" dirty="0">
                <a:solidFill>
                  <a:srgbClr val="2F2967"/>
                </a:solidFill>
                <a:latin typeface="Castledown" panose="020F0503040201040103" pitchFamily="34" charset="0"/>
              </a:rPr>
              <a:t>Be prepared: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Activity books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Pencils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A5 clipboards</a:t>
            </a:r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1506C9-750F-5007-B695-23447624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561923-9D25-29D7-0A18-6C61615B7AD8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dirty="0">
                <a:solidFill>
                  <a:srgbClr val="2F2967"/>
                </a:solidFill>
                <a:latin typeface="Castledown" panose="020F0503040201040103" pitchFamily="34" charset="0"/>
              </a:rPr>
              <a:t>On the train</a:t>
            </a:r>
            <a:endParaRPr lang="en-GB" sz="3600" kern="0" dirty="0">
              <a:solidFill>
                <a:srgbClr val="2F2967"/>
              </a:solidFill>
              <a:latin typeface="Castledown" panose="020F0503040201040103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04838-A08D-4EAE-AE72-8905E362D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267" y="1616055"/>
            <a:ext cx="5188602" cy="47988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A58F79-3AF3-BCFA-936B-4AA945D27790}"/>
              </a:ext>
            </a:extLst>
          </p:cNvPr>
          <p:cNvSpPr/>
          <p:nvPr/>
        </p:nvSpPr>
        <p:spPr>
          <a:xfrm>
            <a:off x="7334804" y="1500986"/>
            <a:ext cx="3004584" cy="1986184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  <a:buClr>
                <a:srgbClr val="2F2967"/>
              </a:buClr>
            </a:pPr>
            <a:r>
              <a:rPr lang="en-GB" sz="2400" b="1" dirty="0">
                <a:solidFill>
                  <a:srgbClr val="2F2967"/>
                </a:solidFill>
                <a:latin typeface="Castledown" panose="020F0503040201040103" pitchFamily="34" charset="0"/>
              </a:rPr>
              <a:t>Be prepared: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Bring some tickets for practice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A89D47-95FC-62B4-F25E-E5E734FE5208}"/>
              </a:ext>
            </a:extLst>
          </p:cNvPr>
          <p:cNvGrpSpPr/>
          <p:nvPr/>
        </p:nvGrpSpPr>
        <p:grpSpPr>
          <a:xfrm rot="20611310">
            <a:off x="6952952" y="3372607"/>
            <a:ext cx="3354801" cy="3025853"/>
            <a:chOff x="0" y="0"/>
            <a:chExt cx="1843405" cy="1405890"/>
          </a:xfrm>
        </p:grpSpPr>
        <p:pic>
          <p:nvPicPr>
            <p:cNvPr id="11" name="Picture 10" descr="A picture containing screenshot, rectangle, design&#10;&#10;Description automatically generated">
              <a:extLst>
                <a:ext uri="{FF2B5EF4-FFF2-40B4-BE49-F238E27FC236}">
                  <a16:creationId xmlns:a16="http://schemas.microsoft.com/office/drawing/2014/main" id="{2E1C5047-7BD5-4AD4-F8CF-E9F5A66C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52905" cy="1126490"/>
            </a:xfrm>
            <a:prstGeom prst="rect">
              <a:avLst/>
            </a:prstGeom>
          </p:spPr>
        </p:pic>
        <p:pic>
          <p:nvPicPr>
            <p:cNvPr id="12" name="Picture 11" descr="A picture containing screenshot, rectangle, design&#10;&#10;Description automatically generated">
              <a:extLst>
                <a:ext uri="{FF2B5EF4-FFF2-40B4-BE49-F238E27FC236}">
                  <a16:creationId xmlns:a16="http://schemas.microsoft.com/office/drawing/2014/main" id="{D0F4D9CD-7C8A-25F6-52A1-95141D811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" y="279400"/>
              <a:ext cx="1652905" cy="1126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16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DE5789-D5EE-9908-082A-A309989FF235}"/>
              </a:ext>
            </a:extLst>
          </p:cNvPr>
          <p:cNvSpPr/>
          <p:nvPr/>
        </p:nvSpPr>
        <p:spPr>
          <a:xfrm>
            <a:off x="1842978" y="335369"/>
            <a:ext cx="849641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Castledown" panose="020F0503040201040103" pitchFamily="34" charset="0"/>
                <a:sym typeface="Arial"/>
              </a:rPr>
              <a:t>Destination</a:t>
            </a:r>
            <a:endParaRPr lang="en-GB" sz="3600" kern="0" dirty="0">
              <a:solidFill>
                <a:srgbClr val="2F2967"/>
              </a:solidFill>
              <a:latin typeface="Castledown" panose="020F0503040201040103" pitchFamily="34" charset="0"/>
              <a:sym typeface="Arial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6DA12EC-9907-C539-2E0D-C1736576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B5034-7C0C-9FAF-4559-495AB7B0E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978" y="1578377"/>
            <a:ext cx="5375867" cy="4373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1A84F2-1657-DD53-443E-C607DA426BC6}"/>
              </a:ext>
            </a:extLst>
          </p:cNvPr>
          <p:cNvSpPr/>
          <p:nvPr/>
        </p:nvSpPr>
        <p:spPr>
          <a:xfrm>
            <a:off x="7478234" y="1465686"/>
            <a:ext cx="2861155" cy="4598768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  <a:buClr>
                <a:srgbClr val="2F2967"/>
              </a:buClr>
            </a:pPr>
            <a:r>
              <a:rPr lang="en-GB" sz="2400" b="1" dirty="0">
                <a:solidFill>
                  <a:srgbClr val="2F2967"/>
                </a:solidFill>
                <a:latin typeface="Castledown" panose="020F0503040201040103" pitchFamily="34" charset="0"/>
              </a:rPr>
              <a:t>Things to bear in mind: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May have buggies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May need passenger assist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Limit walking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Lots of extra adults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Toilets!!</a:t>
            </a:r>
          </a:p>
        </p:txBody>
      </p:sp>
    </p:spTree>
    <p:extLst>
      <p:ext uri="{BB962C8B-B14F-4D97-AF65-F5344CB8AC3E}">
        <p14:creationId xmlns:p14="http://schemas.microsoft.com/office/powerpoint/2010/main" val="695106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709F2-C847-109B-A5B0-B04596810EF6}"/>
              </a:ext>
            </a:extLst>
          </p:cNvPr>
          <p:cNvSpPr txBox="1"/>
          <p:nvPr/>
        </p:nvSpPr>
        <p:spPr>
          <a:xfrm>
            <a:off x="1953518" y="1686661"/>
            <a:ext cx="8284964" cy="4039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25800" kern="0" dirty="0">
                <a:solidFill>
                  <a:srgbClr val="2A2568"/>
                </a:solidFill>
                <a:latin typeface="Castledown" panose="020F0503040201040103" pitchFamily="34" charset="0"/>
                <a:cs typeface="Arial"/>
                <a:sym typeface="Arial"/>
              </a:rPr>
              <a:t>look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84B3C1-0ECA-37E2-16D7-FD7208B0F3BD}"/>
              </a:ext>
            </a:extLst>
          </p:cNvPr>
          <p:cNvSpPr/>
          <p:nvPr/>
        </p:nvSpPr>
        <p:spPr>
          <a:xfrm>
            <a:off x="3376178" y="5118344"/>
            <a:ext cx="416859" cy="405257"/>
          </a:xfrm>
          <a:prstGeom prst="ellipse">
            <a:avLst/>
          </a:prstGeom>
          <a:solidFill>
            <a:srgbClr val="2A2568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65264E-C9A2-3841-EEF4-D69E0B6FEACE}"/>
              </a:ext>
            </a:extLst>
          </p:cNvPr>
          <p:cNvSpPr/>
          <p:nvPr/>
        </p:nvSpPr>
        <p:spPr>
          <a:xfrm>
            <a:off x="8216592" y="5118343"/>
            <a:ext cx="416859" cy="405257"/>
          </a:xfrm>
          <a:prstGeom prst="ellipse">
            <a:avLst/>
          </a:prstGeom>
          <a:solidFill>
            <a:srgbClr val="2A2568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15C37E-DDCE-FA6A-00D8-019EB2D827DB}"/>
              </a:ext>
            </a:extLst>
          </p:cNvPr>
          <p:cNvCxnSpPr>
            <a:cxnSpLocks/>
          </p:cNvCxnSpPr>
          <p:nvPr/>
        </p:nvCxnSpPr>
        <p:spPr>
          <a:xfrm>
            <a:off x="4175961" y="5320972"/>
            <a:ext cx="3269316" cy="19950"/>
          </a:xfrm>
          <a:prstGeom prst="line">
            <a:avLst/>
          </a:prstGeom>
          <a:ln w="76200">
            <a:solidFill>
              <a:srgbClr val="2A2568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ack background with white and blue arrows&#10;&#10;Description automatically generated">
            <a:extLst>
              <a:ext uri="{FF2B5EF4-FFF2-40B4-BE49-F238E27FC236}">
                <a16:creationId xmlns:a16="http://schemas.microsoft.com/office/drawing/2014/main" id="{6FB8FA5D-1BDE-DF35-04C3-BECE0DE8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090" y="1304948"/>
            <a:ext cx="5281058" cy="13308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243E6-C2BF-69BD-9549-D2ED852CDB26}"/>
              </a:ext>
            </a:extLst>
          </p:cNvPr>
          <p:cNvSpPr/>
          <p:nvPr/>
        </p:nvSpPr>
        <p:spPr>
          <a:xfrm>
            <a:off x="2799908" y="335369"/>
            <a:ext cx="7539481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Castledown" panose="020F0503040201040103" pitchFamily="34" charset="0"/>
                <a:sym typeface="Arial"/>
              </a:rPr>
              <a:t>Lessons learnt</a:t>
            </a:r>
            <a:endParaRPr lang="en-GB" sz="3600" kern="0" dirty="0">
              <a:solidFill>
                <a:srgbClr val="2F2967"/>
              </a:solidFill>
              <a:latin typeface="Castledown" panose="020F05030402010401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986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E33D67-6922-457F-3AB1-F6E49EE4F28B}"/>
              </a:ext>
            </a:extLst>
          </p:cNvPr>
          <p:cNvSpPr/>
          <p:nvPr/>
        </p:nvSpPr>
        <p:spPr>
          <a:xfrm>
            <a:off x="2895600" y="335369"/>
            <a:ext cx="7443788" cy="983069"/>
          </a:xfrm>
          <a:prstGeom prst="roundRect">
            <a:avLst/>
          </a:prstGeom>
          <a:solidFill>
            <a:srgbClr val="F9DC4B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2F2967"/>
                </a:solidFill>
                <a:latin typeface="Castledown" panose="020F0503040201040103" pitchFamily="34" charset="0"/>
                <a:sym typeface="Arial"/>
              </a:rPr>
              <a:t>Lessons learnt</a:t>
            </a:r>
            <a:endParaRPr lang="en-GB" sz="3600" kern="0" dirty="0">
              <a:solidFill>
                <a:srgbClr val="2F2967"/>
              </a:solidFill>
              <a:latin typeface="Castledown" panose="020F0503040201040103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0D744A-5CA3-FB02-40A0-45AC889672FD}"/>
              </a:ext>
            </a:extLst>
          </p:cNvPr>
          <p:cNvSpPr/>
          <p:nvPr/>
        </p:nvSpPr>
        <p:spPr>
          <a:xfrm>
            <a:off x="2895600" y="1471004"/>
            <a:ext cx="3200400" cy="4281210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28575">
            <a:solidFill>
              <a:srgbClr val="2C2B6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Don’t assume reading ability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Keep it simple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Keep it practical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Keep them busy!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Don’t be over ambitious</a:t>
            </a:r>
          </a:p>
          <a:p>
            <a:pPr marL="342900" indent="-342900">
              <a:spcAft>
                <a:spcPts val="600"/>
              </a:spcAft>
              <a:buClr>
                <a:srgbClr val="2F2967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F2967"/>
                </a:solidFill>
                <a:latin typeface="Castledown" panose="020F0503040201040103" pitchFamily="34" charset="0"/>
              </a:rPr>
              <a:t>Be especially aware of facilities available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65CBE-B3D9-142F-E49E-59FFDE77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54" y="1545432"/>
            <a:ext cx="4062635" cy="3241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35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The curriculum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3B93F-DDA8-C906-0A3B-E8CE0F9BE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8" y="1674962"/>
            <a:ext cx="8669053" cy="35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62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6F5B83-E656-A938-290A-6BFF2DF1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48" y="3807871"/>
            <a:ext cx="4672394" cy="29722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DFAA-47E8-C8F6-3980-893B153A1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89"/>
          <a:stretch/>
        </p:blipFill>
        <p:spPr>
          <a:xfrm>
            <a:off x="2384137" y="732533"/>
            <a:ext cx="3532611" cy="237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1506C9-750F-5007-B695-234476249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494" y="6211705"/>
            <a:ext cx="1685649" cy="568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069A6-A979-346F-2B8A-2AE66834A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542" y="2817629"/>
            <a:ext cx="3679877" cy="3930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62A8DD-EA3F-2F07-EB59-0B941CE8C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432" y="732534"/>
            <a:ext cx="4439027" cy="3400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16B0CD-324F-0DB1-9043-46DCB6811E14}"/>
              </a:ext>
            </a:extLst>
          </p:cNvPr>
          <p:cNvSpPr txBox="1"/>
          <p:nvPr/>
        </p:nvSpPr>
        <p:spPr>
          <a:xfrm>
            <a:off x="878601" y="0"/>
            <a:ext cx="6227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chemeClr val="bg1"/>
                </a:solidFill>
                <a:latin typeface="Castledown" panose="020F0503040201040103" pitchFamily="34" charset="0"/>
                <a:sym typeface="Arial"/>
              </a:rPr>
              <a:t>Thanks for listening</a:t>
            </a:r>
            <a:endParaRPr lang="en-GB" sz="4000" kern="0" dirty="0">
              <a:solidFill>
                <a:schemeClr val="bg1"/>
              </a:solidFill>
              <a:latin typeface="Castledown" panose="020F05030402010401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68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Implementing this curriculum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D07C8-769A-B627-803D-9CEB2F454DC2}"/>
              </a:ext>
            </a:extLst>
          </p:cNvPr>
          <p:cNvSpPr txBox="1"/>
          <p:nvPr/>
        </p:nvSpPr>
        <p:spPr>
          <a:xfrm>
            <a:off x="506578" y="2125077"/>
            <a:ext cx="643730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Observe and assess children’s interests, needs, and stages of development.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Provide a mix of adult-led and child-initiated activities.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Offer opportunities for both indoor and outdoor learning.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Incorporate a variety of resources and materials that cater to different learning styles and preferences.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</p:txBody>
      </p:sp>
      <p:pic>
        <p:nvPicPr>
          <p:cNvPr id="5122" name="Picture 2" descr="55 Best Backyard Playground Design Ideas | Outdoor nursery, Eyfs ...">
            <a:extLst>
              <a:ext uri="{FF2B5EF4-FFF2-40B4-BE49-F238E27FC236}">
                <a16:creationId xmlns:a16="http://schemas.microsoft.com/office/drawing/2014/main" id="{DC6FF204-5B41-B4AB-DCF1-2906BE29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62" y="231234"/>
            <a:ext cx="4683760" cy="35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1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The learning environment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D07C8-769A-B627-803D-9CEB2F454DC2}"/>
              </a:ext>
            </a:extLst>
          </p:cNvPr>
          <p:cNvSpPr txBox="1"/>
          <p:nvPr/>
        </p:nvSpPr>
        <p:spPr>
          <a:xfrm>
            <a:off x="521936" y="1987084"/>
            <a:ext cx="6605253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Safe, secure, and inclusive, promoting a sense of belonging for all children.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Stimulating and engaging, with a range of resources and materials that encourage exploration and discovery.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Flexible and adaptable, allowing for different types of play and learning experiences.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Reflective of children’s diverse backgrounds, cultures, and interests.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</p:txBody>
      </p:sp>
      <p:pic>
        <p:nvPicPr>
          <p:cNvPr id="4098" name="Picture 2" descr="Pin by Rosemary Covert on Preschool ~Inspiring Classrooms | Baby room ...">
            <a:extLst>
              <a:ext uri="{FF2B5EF4-FFF2-40B4-BE49-F238E27FC236}">
                <a16:creationId xmlns:a16="http://schemas.microsoft.com/office/drawing/2014/main" id="{4836A6C5-1182-DBD4-1A7E-881D258B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67" y="493425"/>
            <a:ext cx="4304316" cy="43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71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The role of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D07C8-769A-B627-803D-9CEB2F454DC2}"/>
              </a:ext>
            </a:extLst>
          </p:cNvPr>
          <p:cNvSpPr txBox="1"/>
          <p:nvPr/>
        </p:nvSpPr>
        <p:spPr>
          <a:xfrm>
            <a:off x="506578" y="2125077"/>
            <a:ext cx="588406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Provide ample time and space for both structured and free play.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Offer a balance of solitary, parallel, and cooperative play experiences.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Engage in play alongside children, scaffolding their learning and extending their thinking.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Observe and document children’s play, using these insights to inform future planning.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</p:txBody>
      </p:sp>
      <p:pic>
        <p:nvPicPr>
          <p:cNvPr id="6146" name="Picture 2" descr="Early Years Outdoor Playground Equipment &amp; Nursery | Pentagon Play">
            <a:extLst>
              <a:ext uri="{FF2B5EF4-FFF2-40B4-BE49-F238E27FC236}">
                <a16:creationId xmlns:a16="http://schemas.microsoft.com/office/drawing/2014/main" id="{1C08764D-7043-F815-13CE-62E16D1D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82" y="609738"/>
            <a:ext cx="4693152" cy="33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Adult/child 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D07C8-769A-B627-803D-9CEB2F454DC2}"/>
              </a:ext>
            </a:extLst>
          </p:cNvPr>
          <p:cNvSpPr txBox="1"/>
          <p:nvPr/>
        </p:nvSpPr>
        <p:spPr>
          <a:xfrm>
            <a:off x="506578" y="2125077"/>
            <a:ext cx="618337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Plan purposeful adult-led activities that target specific learning objectives.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Provide open-ended resources and materials that encourage child-initiated learning.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Be responsive to children’s interests and ideas, adapting plans and provisions accordingly.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Engage in sustained shared thinking, using questioning and discussion to extend children’s learning.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</p:txBody>
      </p:sp>
      <p:pic>
        <p:nvPicPr>
          <p:cNvPr id="7170" name="Picture 2" descr="The Power of Positive Teacher-child Interactions - United Way">
            <a:extLst>
              <a:ext uri="{FF2B5EF4-FFF2-40B4-BE49-F238E27FC236}">
                <a16:creationId xmlns:a16="http://schemas.microsoft.com/office/drawing/2014/main" id="{194A47DA-99D8-89B5-D499-2F8BC7E5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74" y="668087"/>
            <a:ext cx="4860762" cy="32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4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EC21D-3EB2-1DC1-1D95-CE019EB9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59644-4AEE-C012-90FE-6480CDF76BD1}"/>
              </a:ext>
            </a:extLst>
          </p:cNvPr>
          <p:cNvCxnSpPr>
            <a:cxnSpLocks/>
          </p:cNvCxnSpPr>
          <p:nvPr/>
        </p:nvCxnSpPr>
        <p:spPr>
          <a:xfrm>
            <a:off x="0" y="6664200"/>
            <a:ext cx="9798558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137275-E415-5750-1016-8C6644D62FD2}"/>
              </a:ext>
            </a:extLst>
          </p:cNvPr>
          <p:cNvCxnSpPr>
            <a:cxnSpLocks/>
          </p:cNvCxnSpPr>
          <p:nvPr/>
        </p:nvCxnSpPr>
        <p:spPr>
          <a:xfrm>
            <a:off x="0" y="6596130"/>
            <a:ext cx="9795731" cy="0"/>
          </a:xfrm>
          <a:prstGeom prst="line">
            <a:avLst/>
          </a:prstGeom>
          <a:ln w="19050">
            <a:solidFill>
              <a:srgbClr val="6DD6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BD34160-19A9-514B-803A-323C38F733BD}"/>
              </a:ext>
            </a:extLst>
          </p:cNvPr>
          <p:cNvSpPr/>
          <p:nvPr/>
        </p:nvSpPr>
        <p:spPr>
          <a:xfrm>
            <a:off x="9715602" y="65474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E65A41-3E0D-8656-8EB1-F742C5FD1B27}"/>
              </a:ext>
            </a:extLst>
          </p:cNvPr>
          <p:cNvSpPr/>
          <p:nvPr/>
        </p:nvSpPr>
        <p:spPr>
          <a:xfrm>
            <a:off x="6689954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FCE8AD-F95F-0B3D-B780-DCF607DFAF2A}"/>
              </a:ext>
            </a:extLst>
          </p:cNvPr>
          <p:cNvSpPr/>
          <p:nvPr/>
        </p:nvSpPr>
        <p:spPr>
          <a:xfrm>
            <a:off x="3664306" y="6547494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B2AC1-96AF-33DE-D9A1-8E542A6400CB}"/>
              </a:ext>
            </a:extLst>
          </p:cNvPr>
          <p:cNvSpPr/>
          <p:nvPr/>
        </p:nvSpPr>
        <p:spPr>
          <a:xfrm>
            <a:off x="638658" y="6550796"/>
            <a:ext cx="160257" cy="160257"/>
          </a:xfrm>
          <a:prstGeom prst="ellipse">
            <a:avLst/>
          </a:prstGeom>
          <a:solidFill>
            <a:srgbClr val="003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B3CC54-9A8A-1833-E97B-4C370E568B23}"/>
              </a:ext>
            </a:extLst>
          </p:cNvPr>
          <p:cNvCxnSpPr>
            <a:cxnSpLocks/>
          </p:cNvCxnSpPr>
          <p:nvPr/>
        </p:nvCxnSpPr>
        <p:spPr>
          <a:xfrm flipV="1">
            <a:off x="5863592" y="43954"/>
            <a:ext cx="0" cy="1131568"/>
          </a:xfrm>
          <a:prstGeom prst="line">
            <a:avLst/>
          </a:prstGeom>
          <a:ln w="50800" cap="rnd">
            <a:solidFill>
              <a:srgbClr val="203E7A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2C98058-A303-5987-79FD-C9D0BD435599}"/>
              </a:ext>
            </a:extLst>
          </p:cNvPr>
          <p:cNvSpPr/>
          <p:nvPr/>
        </p:nvSpPr>
        <p:spPr>
          <a:xfrm rot="5400000">
            <a:off x="2643829" y="-1573237"/>
            <a:ext cx="204450" cy="4734548"/>
          </a:xfrm>
          <a:prstGeom prst="rect">
            <a:avLst/>
          </a:prstGeom>
          <a:solidFill>
            <a:srgbClr val="6DD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01125AD4-0D6A-54C7-6B1D-C273EA521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5039360"/>
            <a:ext cx="2085182" cy="1325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FB955-7A62-A172-EC79-A6C1885293CE}"/>
              </a:ext>
            </a:extLst>
          </p:cNvPr>
          <p:cNvSpPr txBox="1"/>
          <p:nvPr/>
        </p:nvSpPr>
        <p:spPr>
          <a:xfrm>
            <a:off x="244958" y="1674962"/>
            <a:ext cx="6222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solidFill>
                <a:srgbClr val="003DAD"/>
              </a:solidFill>
              <a:latin typeface="Myriad Pro" panose="020B0503030403020204" pitchFamily="34" charset="0"/>
            </a:endParaRPr>
          </a:p>
          <a:p>
            <a:endParaRPr lang="en-GB" sz="1800" dirty="0">
              <a:solidFill>
                <a:srgbClr val="003DAD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A2F02-F1EA-DFB5-1B0F-A1BE67F8A970}"/>
              </a:ext>
            </a:extLst>
          </p:cNvPr>
          <p:cNvSpPr txBox="1"/>
          <p:nvPr/>
        </p:nvSpPr>
        <p:spPr>
          <a:xfrm>
            <a:off x="298243" y="86518"/>
            <a:ext cx="600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3DAD"/>
                </a:solidFill>
                <a:latin typeface="Myriad Pro" panose="020B0503030403020204" pitchFamily="34" charset="0"/>
              </a:rPr>
              <a:t>The role of observation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D07C8-769A-B627-803D-9CEB2F454DC2}"/>
              </a:ext>
            </a:extLst>
          </p:cNvPr>
          <p:cNvSpPr txBox="1"/>
          <p:nvPr/>
        </p:nvSpPr>
        <p:spPr>
          <a:xfrm>
            <a:off x="506578" y="2125077"/>
            <a:ext cx="622231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Observe children regularly during everyday activities and play.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Use a range of assessment tools, such as the EYFS profile, learning journals, and samples of children’s work.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Involve children in the assessment process, encouraging them to reflect on their own learning and achievements.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500" b="1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Mulish"/>
              </a:rPr>
              <a:t>Use assessment information to identify next steps and inform future planning.</a:t>
            </a:r>
            <a:endParaRPr lang="en-GB" sz="25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Mulish"/>
            </a:endParaRPr>
          </a:p>
        </p:txBody>
      </p:sp>
      <p:pic>
        <p:nvPicPr>
          <p:cNvPr id="8194" name="Picture 2" descr="Why Is It Important Observing Your Child? - GCP Awards Blog">
            <a:extLst>
              <a:ext uri="{FF2B5EF4-FFF2-40B4-BE49-F238E27FC236}">
                <a16:creationId xmlns:a16="http://schemas.microsoft.com/office/drawing/2014/main" id="{BD350081-5434-B1D5-6694-913D51C1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16" y="546794"/>
            <a:ext cx="5140960" cy="38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3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RailNet PP template 2020 (temp)" id="{1F775548-C908-4486-BEEE-617FC6CF514E}" vid="{81200457-4229-4975-BD0E-72D8792140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CRN PowerPoint (blank)</Template>
  <TotalTime>9858</TotalTime>
  <Words>1041</Words>
  <Application>Microsoft Office PowerPoint</Application>
  <PresentationFormat>Widescreen</PresentationFormat>
  <Paragraphs>151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Castledown</vt:lpstr>
      <vt:lpstr>Century Gothic</vt:lpstr>
      <vt:lpstr>Mulish</vt:lpstr>
      <vt:lpstr>Myriad Pro</vt:lpstr>
      <vt:lpstr>Network Rail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trains                                   are powered                                     by electricity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Bennett</dc:creator>
  <cp:lastModifiedBy>Karen Bennett</cp:lastModifiedBy>
  <cp:revision>21</cp:revision>
  <dcterms:created xsi:type="dcterms:W3CDTF">2023-03-16T14:46:24Z</dcterms:created>
  <dcterms:modified xsi:type="dcterms:W3CDTF">2024-06-21T09:08:16Z</dcterms:modified>
</cp:coreProperties>
</file>