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handoutMasterIdLst>
    <p:handoutMasterId r:id="rId34"/>
  </p:handoutMasterIdLst>
  <p:sldIdLst>
    <p:sldId id="335" r:id="rId2"/>
    <p:sldId id="336" r:id="rId3"/>
    <p:sldId id="337" r:id="rId4"/>
    <p:sldId id="305" r:id="rId5"/>
    <p:sldId id="306" r:id="rId6"/>
    <p:sldId id="307" r:id="rId7"/>
    <p:sldId id="338" r:id="rId8"/>
    <p:sldId id="313" r:id="rId9"/>
    <p:sldId id="309" r:id="rId10"/>
    <p:sldId id="345" r:id="rId11"/>
    <p:sldId id="310" r:id="rId12"/>
    <p:sldId id="339" r:id="rId13"/>
    <p:sldId id="316" r:id="rId14"/>
    <p:sldId id="311" r:id="rId15"/>
    <p:sldId id="312" r:id="rId16"/>
    <p:sldId id="314" r:id="rId17"/>
    <p:sldId id="324" r:id="rId18"/>
    <p:sldId id="329" r:id="rId19"/>
    <p:sldId id="315" r:id="rId20"/>
    <p:sldId id="340" r:id="rId21"/>
    <p:sldId id="318" r:id="rId22"/>
    <p:sldId id="325" r:id="rId23"/>
    <p:sldId id="341" r:id="rId24"/>
    <p:sldId id="342" r:id="rId25"/>
    <p:sldId id="343" r:id="rId26"/>
    <p:sldId id="330" r:id="rId27"/>
    <p:sldId id="331" r:id="rId28"/>
    <p:sldId id="332" r:id="rId29"/>
    <p:sldId id="333" r:id="rId30"/>
    <p:sldId id="334" r:id="rId31"/>
    <p:sldId id="344"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89530B8-609E-4492-A522-DDFD6F446C00}">
          <p14:sldIdLst>
            <p14:sldId id="335"/>
            <p14:sldId id="336"/>
            <p14:sldId id="337"/>
            <p14:sldId id="305"/>
            <p14:sldId id="306"/>
            <p14:sldId id="307"/>
            <p14:sldId id="338"/>
            <p14:sldId id="313"/>
            <p14:sldId id="309"/>
            <p14:sldId id="345"/>
            <p14:sldId id="310"/>
            <p14:sldId id="339"/>
            <p14:sldId id="316"/>
            <p14:sldId id="311"/>
            <p14:sldId id="312"/>
            <p14:sldId id="314"/>
            <p14:sldId id="324"/>
            <p14:sldId id="329"/>
            <p14:sldId id="315"/>
            <p14:sldId id="340"/>
            <p14:sldId id="318"/>
            <p14:sldId id="325"/>
            <p14:sldId id="341"/>
            <p14:sldId id="342"/>
            <p14:sldId id="343"/>
            <p14:sldId id="330"/>
            <p14:sldId id="331"/>
            <p14:sldId id="332"/>
            <p14:sldId id="333"/>
            <p14:sldId id="334"/>
            <p14:sldId id="344"/>
          </p14:sldIdLst>
        </p14:section>
        <p14:section name="Untitled Section" id="{0E364CC1-8F0C-4EDB-8918-F433F4531DE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CC"/>
    <a:srgbClr val="B686DA"/>
    <a:srgbClr val="A92026"/>
    <a:srgbClr val="CD1C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527" autoAdjust="0"/>
    <p:restoredTop sz="78810" autoAdjust="0"/>
  </p:normalViewPr>
  <p:slideViewPr>
    <p:cSldViewPr snapToGrid="0" snapToObjects="1">
      <p:cViewPr varScale="1">
        <p:scale>
          <a:sx n="50" d="100"/>
          <a:sy n="50" d="100"/>
        </p:scale>
        <p:origin x="764"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5ADC1E5-3A98-4A47-9DF9-BB648B7E5541}" type="datetimeFigureOut">
              <a:rPr lang="en-GB" smtClean="0"/>
              <a:t>23/03/2025</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C8F03C6-D68B-A243-84B4-99A7F17D928C}" type="slidenum">
              <a:rPr lang="en-GB" smtClean="0"/>
              <a:t>‹#›</a:t>
            </a:fld>
            <a:endParaRPr lang="en-GB"/>
          </a:p>
        </p:txBody>
      </p:sp>
    </p:spTree>
    <p:extLst>
      <p:ext uri="{BB962C8B-B14F-4D97-AF65-F5344CB8AC3E}">
        <p14:creationId xmlns:p14="http://schemas.microsoft.com/office/powerpoint/2010/main" val="947707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A6501F-3B28-744F-A34A-8E985586B8F8}" type="datetimeFigureOut">
              <a:rPr lang="en-US" smtClean="0"/>
              <a:t>3/23/2025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4F2E2E-2EE2-A84F-BB59-075B577B2DCA}" type="slidenum">
              <a:rPr lang="en-US" smtClean="0"/>
              <a:t>‹#›</a:t>
            </a:fld>
            <a:endParaRPr lang="en-US"/>
          </a:p>
        </p:txBody>
      </p:sp>
    </p:spTree>
    <p:extLst>
      <p:ext uri="{BB962C8B-B14F-4D97-AF65-F5344CB8AC3E}">
        <p14:creationId xmlns:p14="http://schemas.microsoft.com/office/powerpoint/2010/main" val="2986625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DDC4A-4CAF-86AF-47A9-7456EFACCC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4EE957-9D16-3024-051A-F87318F8AF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2B7A13-0D36-822C-EAAC-44D0D92158F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5214540-DCFF-0611-52C9-19DD43F40C7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4F2E2E-2EE2-A84F-BB59-075B577B2D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9162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A79C94-781A-384E-8CE0-8C56493882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FE5CEE-1137-25C0-C67A-302223C82F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E70E99-4AD3-C231-33A5-47B8D71036C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47B4AC3-98E6-58F6-D2B1-BA32BDBFD810}"/>
              </a:ext>
            </a:extLst>
          </p:cNvPr>
          <p:cNvSpPr>
            <a:spLocks noGrp="1"/>
          </p:cNvSpPr>
          <p:nvPr>
            <p:ph type="sldNum" sz="quarter" idx="5"/>
          </p:nvPr>
        </p:nvSpPr>
        <p:spPr/>
        <p:txBody>
          <a:bodyPr/>
          <a:lstStyle/>
          <a:p>
            <a:fld id="{CC4F2E2E-2EE2-A84F-BB59-075B577B2DCA}" type="slidenum">
              <a:rPr lang="en-US" smtClean="0"/>
              <a:t>10</a:t>
            </a:fld>
            <a:endParaRPr lang="en-US"/>
          </a:p>
        </p:txBody>
      </p:sp>
    </p:spTree>
    <p:extLst>
      <p:ext uri="{BB962C8B-B14F-4D97-AF65-F5344CB8AC3E}">
        <p14:creationId xmlns:p14="http://schemas.microsoft.com/office/powerpoint/2010/main" val="2862206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C4F2E2E-2EE2-A84F-BB59-075B577B2DCA}" type="slidenum">
              <a:rPr lang="en-US" smtClean="0"/>
              <a:t>11</a:t>
            </a:fld>
            <a:endParaRPr lang="en-US"/>
          </a:p>
        </p:txBody>
      </p:sp>
    </p:spTree>
    <p:extLst>
      <p:ext uri="{BB962C8B-B14F-4D97-AF65-F5344CB8AC3E}">
        <p14:creationId xmlns:p14="http://schemas.microsoft.com/office/powerpoint/2010/main" val="8338389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4E8A2F-4772-1057-DF93-980EF71F8C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ED431C-32E8-3D69-D74D-9C1272E83F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790AA4-7514-6775-920A-BB0D470ED7A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5905A2D-0EA0-AC67-9E60-F92E0667D81F}"/>
              </a:ext>
            </a:extLst>
          </p:cNvPr>
          <p:cNvSpPr>
            <a:spLocks noGrp="1"/>
          </p:cNvSpPr>
          <p:nvPr>
            <p:ph type="sldNum" sz="quarter" idx="5"/>
          </p:nvPr>
        </p:nvSpPr>
        <p:spPr/>
        <p:txBody>
          <a:bodyPr/>
          <a:lstStyle/>
          <a:p>
            <a:fld id="{CC4F2E2E-2EE2-A84F-BB59-075B577B2DCA}" type="slidenum">
              <a:rPr lang="en-US" smtClean="0"/>
              <a:t>12</a:t>
            </a:fld>
            <a:endParaRPr lang="en-US"/>
          </a:p>
        </p:txBody>
      </p:sp>
    </p:spTree>
    <p:extLst>
      <p:ext uri="{BB962C8B-B14F-4D97-AF65-F5344CB8AC3E}">
        <p14:creationId xmlns:p14="http://schemas.microsoft.com/office/powerpoint/2010/main" val="15621038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C4F2E2E-2EE2-A84F-BB59-075B577B2DCA}" type="slidenum">
              <a:rPr lang="en-US" smtClean="0"/>
              <a:t>13</a:t>
            </a:fld>
            <a:endParaRPr lang="en-US"/>
          </a:p>
        </p:txBody>
      </p:sp>
    </p:spTree>
    <p:extLst>
      <p:ext uri="{BB962C8B-B14F-4D97-AF65-F5344CB8AC3E}">
        <p14:creationId xmlns:p14="http://schemas.microsoft.com/office/powerpoint/2010/main" val="29852746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C4F2E2E-2EE2-A84F-BB59-075B577B2DCA}" type="slidenum">
              <a:rPr lang="en-US" smtClean="0"/>
              <a:t>14</a:t>
            </a:fld>
            <a:endParaRPr lang="en-US"/>
          </a:p>
        </p:txBody>
      </p:sp>
    </p:spTree>
    <p:extLst>
      <p:ext uri="{BB962C8B-B14F-4D97-AF65-F5344CB8AC3E}">
        <p14:creationId xmlns:p14="http://schemas.microsoft.com/office/powerpoint/2010/main" val="30906600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C4F2E2E-2EE2-A84F-BB59-075B577B2DCA}" type="slidenum">
              <a:rPr lang="en-US" smtClean="0"/>
              <a:t>15</a:t>
            </a:fld>
            <a:endParaRPr lang="en-US"/>
          </a:p>
        </p:txBody>
      </p:sp>
    </p:spTree>
    <p:extLst>
      <p:ext uri="{BB962C8B-B14F-4D97-AF65-F5344CB8AC3E}">
        <p14:creationId xmlns:p14="http://schemas.microsoft.com/office/powerpoint/2010/main" val="10068711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C4F2E2E-2EE2-A84F-BB59-075B577B2DCA}" type="slidenum">
              <a:rPr lang="en-US" smtClean="0"/>
              <a:t>16</a:t>
            </a:fld>
            <a:endParaRPr lang="en-US"/>
          </a:p>
        </p:txBody>
      </p:sp>
    </p:spTree>
    <p:extLst>
      <p:ext uri="{BB962C8B-B14F-4D97-AF65-F5344CB8AC3E}">
        <p14:creationId xmlns:p14="http://schemas.microsoft.com/office/powerpoint/2010/main" val="9082007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C4F2E2E-2EE2-A84F-BB59-075B577B2DCA}" type="slidenum">
              <a:rPr lang="en-US" smtClean="0"/>
              <a:t>17</a:t>
            </a:fld>
            <a:endParaRPr lang="en-US"/>
          </a:p>
        </p:txBody>
      </p:sp>
    </p:spTree>
    <p:extLst>
      <p:ext uri="{BB962C8B-B14F-4D97-AF65-F5344CB8AC3E}">
        <p14:creationId xmlns:p14="http://schemas.microsoft.com/office/powerpoint/2010/main" val="38190051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C4F2E2E-2EE2-A84F-BB59-075B577B2DCA}" type="slidenum">
              <a:rPr lang="en-US" smtClean="0"/>
              <a:t>18</a:t>
            </a:fld>
            <a:endParaRPr lang="en-US"/>
          </a:p>
        </p:txBody>
      </p:sp>
    </p:spTree>
    <p:extLst>
      <p:ext uri="{BB962C8B-B14F-4D97-AF65-F5344CB8AC3E}">
        <p14:creationId xmlns:p14="http://schemas.microsoft.com/office/powerpoint/2010/main" val="39517557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C4F2E2E-2EE2-A84F-BB59-075B577B2DCA}" type="slidenum">
              <a:rPr lang="en-US" smtClean="0"/>
              <a:t>19</a:t>
            </a:fld>
            <a:endParaRPr lang="en-US"/>
          </a:p>
        </p:txBody>
      </p:sp>
    </p:spTree>
    <p:extLst>
      <p:ext uri="{BB962C8B-B14F-4D97-AF65-F5344CB8AC3E}">
        <p14:creationId xmlns:p14="http://schemas.microsoft.com/office/powerpoint/2010/main" val="2924711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5EB77B-90EF-CC84-343C-E2817EAAB7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CC275D-B1CD-CC60-D777-0816D95E4B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509858-7897-FBFE-63D1-488BA5F0707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A152BBB-EB9A-B043-3AE9-8CBFC56FC6F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4F2E2E-2EE2-A84F-BB59-075B577B2D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76512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44A79-B37A-265A-AB50-B4A3905088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EB4B64-328E-85AC-D762-22AF7D1A2C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445743-323B-06EC-5B81-EA460F2C3E0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C85586D-5ECF-34DE-1807-E3065F0E8CDD}"/>
              </a:ext>
            </a:extLst>
          </p:cNvPr>
          <p:cNvSpPr>
            <a:spLocks noGrp="1"/>
          </p:cNvSpPr>
          <p:nvPr>
            <p:ph type="sldNum" sz="quarter" idx="5"/>
          </p:nvPr>
        </p:nvSpPr>
        <p:spPr/>
        <p:txBody>
          <a:bodyPr/>
          <a:lstStyle/>
          <a:p>
            <a:fld id="{CC4F2E2E-2EE2-A84F-BB59-075B577B2DCA}" type="slidenum">
              <a:rPr lang="en-US" smtClean="0"/>
              <a:t>20</a:t>
            </a:fld>
            <a:endParaRPr lang="en-US"/>
          </a:p>
        </p:txBody>
      </p:sp>
    </p:spTree>
    <p:extLst>
      <p:ext uri="{BB962C8B-B14F-4D97-AF65-F5344CB8AC3E}">
        <p14:creationId xmlns:p14="http://schemas.microsoft.com/office/powerpoint/2010/main" val="14477469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C4F2E2E-2EE2-A84F-BB59-075B577B2DCA}" type="slidenum">
              <a:rPr lang="en-US" smtClean="0"/>
              <a:t>21</a:t>
            </a:fld>
            <a:endParaRPr lang="en-US"/>
          </a:p>
        </p:txBody>
      </p:sp>
    </p:spTree>
    <p:extLst>
      <p:ext uri="{BB962C8B-B14F-4D97-AF65-F5344CB8AC3E}">
        <p14:creationId xmlns:p14="http://schemas.microsoft.com/office/powerpoint/2010/main" val="19102920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4F2E2E-2EE2-A84F-BB59-075B577B2D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41763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F14829-8135-B74D-5B59-78DD58CFC5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581EE2-7DA4-A09F-B5F0-D54178858C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30FDE1-8B78-7882-FF09-0D42FA32B53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19C4D79-A258-405B-2708-B4D50F1D3BE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4F2E2E-2EE2-A84F-BB59-075B577B2D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55388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F719F-561D-E14F-3A5A-913BAB0990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A4E184-3C96-4178-5987-D7A902DF2A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754276-1C0E-EBF6-D460-8E3CADAFA46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654C67B-FC6B-B8CE-D74D-7CB473909BC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4F2E2E-2EE2-A84F-BB59-075B577B2D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38145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B191A-733F-0F18-0E2B-BA4CDCC474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10F7C3-01DC-EEC7-C7B3-D1011B7D15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1AAE82-306F-59BB-D705-BC3A8190FFE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FCF034E-0D32-F166-3671-CA83330C155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4F2E2E-2EE2-A84F-BB59-075B577B2D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92057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E0FFF-BEAA-2F59-901E-05655C11F1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9D5586-5257-79A8-FE62-C475B436CA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827F93-6E3E-CAA2-E37F-4C698C5A9F5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B8F0E50-0CA6-E4D4-1FE9-D1E5AFEE12D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4F2E2E-2EE2-A84F-BB59-075B577B2D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07454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6348ED-EBB8-56C9-2A34-0AED9521EE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C1A924-F515-E6E2-0793-780FBDCBB1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D1A4C5-5537-FC20-F325-FF01845E1E1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C7F1D10-5C31-B9F9-D891-63000ED1CED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4F2E2E-2EE2-A84F-BB59-075B577B2D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66810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55EE28-6F4A-D949-205A-20D1CE782B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B48AD7-632E-77DF-0764-134AFCF781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7C2E20-6AE5-FBBA-D104-1C252EBB0DD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0D22BC0-0653-897F-1D58-589FFE2E2C2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4F2E2E-2EE2-A84F-BB59-075B577B2D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41436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3190BB-77F4-3BEA-9FB4-18E8D40FAF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479189-8172-607D-7C11-674AA9E75A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E25086-5E8E-CD4F-1980-91244475C53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FFC50A3-A299-E95E-6492-2F0B4961D29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4F2E2E-2EE2-A84F-BB59-075B577B2D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8474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6B954B-3E20-1F82-EA9F-616DE0E26D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FF3E4F-AC10-D204-8187-F3BB816D23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3BBAD7-F17E-2C52-5ADB-BEC277425BB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B51B364-C798-D7DC-646E-7F55F2DAF62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4F2E2E-2EE2-A84F-BB59-075B577B2D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51134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E5410D-3ADE-1D82-A785-05B9AB467D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3BFAF7-83F9-2DBA-4A8B-DF63BFF0F4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332016-F33E-998B-A230-8DCDC0A3CEB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F1F4AFB-DCAC-0583-AB97-9926A437F79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4F2E2E-2EE2-A84F-BB59-075B577B2D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11065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E7BD6-C5EB-D3AC-E4A8-EBC6335BCD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6EDD87-F3D1-BF84-51CF-11F6E100E6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928C17-FC45-B803-711A-39AD7EF29C7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A905546-77A6-8924-2EDF-2E5DD160862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4F2E2E-2EE2-A84F-BB59-075B577B2D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5147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C4F2E2E-2EE2-A84F-BB59-075B577B2DCA}" type="slidenum">
              <a:rPr lang="en-US" smtClean="0"/>
              <a:t>4</a:t>
            </a:fld>
            <a:endParaRPr lang="en-US"/>
          </a:p>
        </p:txBody>
      </p:sp>
    </p:spTree>
    <p:extLst>
      <p:ext uri="{BB962C8B-B14F-4D97-AF65-F5344CB8AC3E}">
        <p14:creationId xmlns:p14="http://schemas.microsoft.com/office/powerpoint/2010/main" val="2759958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C4F2E2E-2EE2-A84F-BB59-075B577B2DCA}" type="slidenum">
              <a:rPr lang="en-US" smtClean="0"/>
              <a:t>5</a:t>
            </a:fld>
            <a:endParaRPr lang="en-US"/>
          </a:p>
        </p:txBody>
      </p:sp>
    </p:spTree>
    <p:extLst>
      <p:ext uri="{BB962C8B-B14F-4D97-AF65-F5344CB8AC3E}">
        <p14:creationId xmlns:p14="http://schemas.microsoft.com/office/powerpoint/2010/main" val="2807253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C4F2E2E-2EE2-A84F-BB59-075B577B2DCA}" type="slidenum">
              <a:rPr lang="en-US" smtClean="0"/>
              <a:t>6</a:t>
            </a:fld>
            <a:endParaRPr lang="en-US"/>
          </a:p>
        </p:txBody>
      </p:sp>
    </p:spTree>
    <p:extLst>
      <p:ext uri="{BB962C8B-B14F-4D97-AF65-F5344CB8AC3E}">
        <p14:creationId xmlns:p14="http://schemas.microsoft.com/office/powerpoint/2010/main" val="20265286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3B83A7-3982-BBA3-6F9B-FF267A3900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E98F54-CEC5-8896-5675-79BFB39ED5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B46415-70E1-569D-0417-DAA2D462FC8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6018689-091A-7FE5-994F-A1C6AD8884D3}"/>
              </a:ext>
            </a:extLst>
          </p:cNvPr>
          <p:cNvSpPr>
            <a:spLocks noGrp="1"/>
          </p:cNvSpPr>
          <p:nvPr>
            <p:ph type="sldNum" sz="quarter" idx="5"/>
          </p:nvPr>
        </p:nvSpPr>
        <p:spPr/>
        <p:txBody>
          <a:bodyPr/>
          <a:lstStyle/>
          <a:p>
            <a:fld id="{CC4F2E2E-2EE2-A84F-BB59-075B577B2DCA}" type="slidenum">
              <a:rPr lang="en-US" smtClean="0"/>
              <a:t>7</a:t>
            </a:fld>
            <a:endParaRPr lang="en-US"/>
          </a:p>
        </p:txBody>
      </p:sp>
    </p:spTree>
    <p:extLst>
      <p:ext uri="{BB962C8B-B14F-4D97-AF65-F5344CB8AC3E}">
        <p14:creationId xmlns:p14="http://schemas.microsoft.com/office/powerpoint/2010/main" val="15793559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C4F2E2E-2EE2-A84F-BB59-075B577B2DCA}" type="slidenum">
              <a:rPr lang="en-US" smtClean="0"/>
              <a:t>8</a:t>
            </a:fld>
            <a:endParaRPr lang="en-US"/>
          </a:p>
        </p:txBody>
      </p:sp>
    </p:spTree>
    <p:extLst>
      <p:ext uri="{BB962C8B-B14F-4D97-AF65-F5344CB8AC3E}">
        <p14:creationId xmlns:p14="http://schemas.microsoft.com/office/powerpoint/2010/main" val="17199328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C4F2E2E-2EE2-A84F-BB59-075B577B2DCA}" type="slidenum">
              <a:rPr lang="en-US" smtClean="0"/>
              <a:t>9</a:t>
            </a:fld>
            <a:endParaRPr lang="en-US"/>
          </a:p>
        </p:txBody>
      </p:sp>
    </p:spTree>
    <p:extLst>
      <p:ext uri="{BB962C8B-B14F-4D97-AF65-F5344CB8AC3E}">
        <p14:creationId xmlns:p14="http://schemas.microsoft.com/office/powerpoint/2010/main" val="23934648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618407"/>
          </a:xfrm>
          <a:prstGeom prst="rect">
            <a:avLst/>
          </a:prstGeom>
        </p:spPr>
      </p:pic>
    </p:spTree>
    <p:extLst>
      <p:ext uri="{BB962C8B-B14F-4D97-AF65-F5344CB8AC3E}">
        <p14:creationId xmlns:p14="http://schemas.microsoft.com/office/powerpoint/2010/main" val="846930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16F2A61C-4D35-2546-836D-92F46D3BB9BE}" type="datetimeFigureOut">
              <a:rPr lang="en-US" smtClean="0"/>
              <a:t>3/23/2025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68AE7E-15B4-E843-A676-B2C4FFFDD9F2}" type="slidenum">
              <a:rPr lang="en-US" smtClean="0"/>
              <a:t>‹#›</a:t>
            </a:fld>
            <a:endParaRPr lang="en-US"/>
          </a:p>
        </p:txBody>
      </p:sp>
    </p:spTree>
    <p:extLst>
      <p:ext uri="{BB962C8B-B14F-4D97-AF65-F5344CB8AC3E}">
        <p14:creationId xmlns:p14="http://schemas.microsoft.com/office/powerpoint/2010/main" val="1365180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16F2A61C-4D35-2546-836D-92F46D3BB9BE}" type="datetimeFigureOut">
              <a:rPr lang="en-US" smtClean="0"/>
              <a:t>3/23/2025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68AE7E-15B4-E843-A676-B2C4FFFDD9F2}" type="slidenum">
              <a:rPr lang="en-US" smtClean="0"/>
              <a:t>‹#›</a:t>
            </a:fld>
            <a:endParaRPr lang="en-US"/>
          </a:p>
        </p:txBody>
      </p:sp>
    </p:spTree>
    <p:extLst>
      <p:ext uri="{BB962C8B-B14F-4D97-AF65-F5344CB8AC3E}">
        <p14:creationId xmlns:p14="http://schemas.microsoft.com/office/powerpoint/2010/main" val="15403834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16F2A61C-4D35-2546-836D-92F46D3BB9BE}" type="datetimeFigureOut">
              <a:rPr lang="en-US" smtClean="0"/>
              <a:t>3/23/2025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68AE7E-15B4-E843-A676-B2C4FFFDD9F2}" type="slidenum">
              <a:rPr lang="en-US" smtClean="0"/>
              <a:t>‹#›</a:t>
            </a:fld>
            <a:endParaRPr lang="en-US"/>
          </a:p>
        </p:txBody>
      </p:sp>
    </p:spTree>
    <p:extLst>
      <p:ext uri="{BB962C8B-B14F-4D97-AF65-F5344CB8AC3E}">
        <p14:creationId xmlns:p14="http://schemas.microsoft.com/office/powerpoint/2010/main" val="5965166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16F2A61C-4D35-2546-836D-92F46D3BB9BE}" type="datetimeFigureOut">
              <a:rPr lang="en-US" smtClean="0"/>
              <a:t>3/23/2025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68AE7E-15B4-E843-A676-B2C4FFFDD9F2}" type="slidenum">
              <a:rPr lang="en-US" smtClean="0"/>
              <a:t>‹#›</a:t>
            </a:fld>
            <a:endParaRPr lang="en-US"/>
          </a:p>
        </p:txBody>
      </p:sp>
    </p:spTree>
    <p:extLst>
      <p:ext uri="{BB962C8B-B14F-4D97-AF65-F5344CB8AC3E}">
        <p14:creationId xmlns:p14="http://schemas.microsoft.com/office/powerpoint/2010/main" val="11896414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16F2A61C-4D35-2546-836D-92F46D3BB9BE}" type="datetimeFigureOut">
              <a:rPr lang="en-US" smtClean="0"/>
              <a:t>3/23/2025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68AE7E-15B4-E843-A676-B2C4FFFDD9F2}" type="slidenum">
              <a:rPr lang="en-US" smtClean="0"/>
              <a:t>‹#›</a:t>
            </a:fld>
            <a:endParaRPr lang="en-US"/>
          </a:p>
        </p:txBody>
      </p:sp>
    </p:spTree>
    <p:extLst>
      <p:ext uri="{BB962C8B-B14F-4D97-AF65-F5344CB8AC3E}">
        <p14:creationId xmlns:p14="http://schemas.microsoft.com/office/powerpoint/2010/main" val="1025202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16F2A61C-4D35-2546-836D-92F46D3BB9BE}" type="datetimeFigureOut">
              <a:rPr lang="en-US" smtClean="0"/>
              <a:t>3/23/2025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68AE7E-15B4-E843-A676-B2C4FFFDD9F2}" type="slidenum">
              <a:rPr lang="en-US" smtClean="0"/>
              <a:t>‹#›</a:t>
            </a:fld>
            <a:endParaRPr lang="en-US"/>
          </a:p>
        </p:txBody>
      </p:sp>
    </p:spTree>
    <p:extLst>
      <p:ext uri="{BB962C8B-B14F-4D97-AF65-F5344CB8AC3E}">
        <p14:creationId xmlns:p14="http://schemas.microsoft.com/office/powerpoint/2010/main" val="13504900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16F2A61C-4D35-2546-836D-92F46D3BB9BE}" type="datetimeFigureOut">
              <a:rPr lang="en-US" smtClean="0"/>
              <a:t>3/23/2025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68AE7E-15B4-E843-A676-B2C4FFFDD9F2}" type="slidenum">
              <a:rPr lang="en-US" smtClean="0"/>
              <a:t>‹#›</a:t>
            </a:fld>
            <a:endParaRPr lang="en-US"/>
          </a:p>
        </p:txBody>
      </p:sp>
    </p:spTree>
    <p:extLst>
      <p:ext uri="{BB962C8B-B14F-4D97-AF65-F5344CB8AC3E}">
        <p14:creationId xmlns:p14="http://schemas.microsoft.com/office/powerpoint/2010/main" val="783368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F2A61C-4D35-2546-836D-92F46D3BB9BE}" type="datetimeFigureOut">
              <a:rPr lang="en-US" smtClean="0"/>
              <a:t>3/23/2025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68AE7E-15B4-E843-A676-B2C4FFFDD9F2}" type="slidenum">
              <a:rPr lang="en-US" smtClean="0"/>
              <a:t>‹#›</a:t>
            </a:fld>
            <a:endParaRPr lang="en-US"/>
          </a:p>
        </p:txBody>
      </p:sp>
    </p:spTree>
    <p:extLst>
      <p:ext uri="{BB962C8B-B14F-4D97-AF65-F5344CB8AC3E}">
        <p14:creationId xmlns:p14="http://schemas.microsoft.com/office/powerpoint/2010/main" val="11025200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16F2A61C-4D35-2546-836D-92F46D3BB9BE}" type="datetimeFigureOut">
              <a:rPr lang="en-US" smtClean="0"/>
              <a:t>3/23/2025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68AE7E-15B4-E843-A676-B2C4FFFDD9F2}" type="slidenum">
              <a:rPr lang="en-US" smtClean="0"/>
              <a:t>‹#›</a:t>
            </a:fld>
            <a:endParaRPr lang="en-US"/>
          </a:p>
        </p:txBody>
      </p:sp>
    </p:spTree>
    <p:extLst>
      <p:ext uri="{BB962C8B-B14F-4D97-AF65-F5344CB8AC3E}">
        <p14:creationId xmlns:p14="http://schemas.microsoft.com/office/powerpoint/2010/main" val="2044897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16F2A61C-4D35-2546-836D-92F46D3BB9BE}" type="datetimeFigureOut">
              <a:rPr lang="en-US" smtClean="0"/>
              <a:t>3/23/2025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68AE7E-15B4-E843-A676-B2C4FFFDD9F2}" type="slidenum">
              <a:rPr lang="en-US" smtClean="0"/>
              <a:t>‹#›</a:t>
            </a:fld>
            <a:endParaRPr lang="en-US"/>
          </a:p>
        </p:txBody>
      </p:sp>
    </p:spTree>
    <p:extLst>
      <p:ext uri="{BB962C8B-B14F-4D97-AF65-F5344CB8AC3E}">
        <p14:creationId xmlns:p14="http://schemas.microsoft.com/office/powerpoint/2010/main" val="1967513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2000"/>
            <a:lum/>
          </a:blip>
          <a:srcRect/>
          <a:stretch>
            <a:fillRect t="-83000" b="-8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F2A61C-4D35-2546-836D-92F46D3BB9BE}" type="datetimeFigureOut">
              <a:rPr lang="en-US" smtClean="0"/>
              <a:t>3/23/2025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68AE7E-15B4-E843-A676-B2C4FFFDD9F2}" type="slidenum">
              <a:rPr lang="en-US" smtClean="0"/>
              <a:t>‹#›</a:t>
            </a:fld>
            <a:endParaRPr lang="en-US"/>
          </a:p>
        </p:txBody>
      </p:sp>
    </p:spTree>
    <p:extLst>
      <p:ext uri="{BB962C8B-B14F-4D97-AF65-F5344CB8AC3E}">
        <p14:creationId xmlns:p14="http://schemas.microsoft.com/office/powerpoint/2010/main" val="18042893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ideo" Target="https://www.youtube.com/embed/97l9CenSPtM?feature=oembed" TargetMode="External"/><Relationship Id="rId6" Type="http://schemas.openxmlformats.org/officeDocument/2006/relationships/image" Target="../media/image22.jpeg"/><Relationship Id="rId5" Type="http://schemas.openxmlformats.org/officeDocument/2006/relationships/image" Target="../media/image3.png"/><Relationship Id="rId4" Type="http://schemas.openxmlformats.org/officeDocument/2006/relationships/hyperlink" Target="https://www.networkrail.co.uk/stories/film-the-railway-at-war-1939-1945/"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www.bbc.co.uk/teach/class-clips-video/articles/z438xyc" TargetMode="Externa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ideo" Target="https://www.youtube.com/embed/XR4OVtjE3JU?feature=oembed" TargetMode="External"/><Relationship Id="rId6" Type="http://schemas.openxmlformats.org/officeDocument/2006/relationships/hyperlink" Target="https://www.youtube.com/watch?v=XR4OVtjE3JU" TargetMode="External"/><Relationship Id="rId5" Type="http://schemas.openxmlformats.org/officeDocument/2006/relationships/image" Target="../media/image9.jpe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hyperlink" Target="https://beta.nationalarchives.gov.uk/explore-the-collection/explore-by-topic/transport-and-travel/victorian-and-edwardian-travel-poster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D000B4-4567-CEF6-1BD7-7B520524E7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04F4B4-10EF-288E-2518-EB9CA8A5813B}"/>
              </a:ext>
            </a:extLst>
          </p:cNvPr>
          <p:cNvSpPr>
            <a:spLocks noGrp="1"/>
          </p:cNvSpPr>
          <p:nvPr>
            <p:ph type="title"/>
          </p:nvPr>
        </p:nvSpPr>
        <p:spPr/>
        <p:txBody>
          <a:bodyPr/>
          <a:lstStyle/>
          <a:p>
            <a:endParaRPr lang="en-GB" dirty="0"/>
          </a:p>
        </p:txBody>
      </p:sp>
      <p:sp>
        <p:nvSpPr>
          <p:cNvPr id="9" name="Rectangle 8">
            <a:extLst>
              <a:ext uri="{FF2B5EF4-FFF2-40B4-BE49-F238E27FC236}">
                <a16:creationId xmlns:a16="http://schemas.microsoft.com/office/drawing/2014/main" id="{2DE634C5-F9FE-3EA8-9ABF-BCF32BF0DB69}"/>
              </a:ext>
            </a:extLst>
          </p:cNvPr>
          <p:cNvSpPr/>
          <p:nvPr/>
        </p:nvSpPr>
        <p:spPr>
          <a:xfrm>
            <a:off x="232357" y="105044"/>
            <a:ext cx="11592697" cy="6399756"/>
          </a:xfrm>
          <a:prstGeom prst="rect">
            <a:avLst/>
          </a:prstGeom>
          <a:solidFill>
            <a:schemeClr val="accent6">
              <a:lumMod val="40000"/>
              <a:lumOff val="60000"/>
              <a:alpha val="8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4F3AF07-F795-D3C9-438B-9E003ED6B4D1}"/>
              </a:ext>
            </a:extLst>
          </p:cNvPr>
          <p:cNvSpPr txBox="1"/>
          <p:nvPr/>
        </p:nvSpPr>
        <p:spPr>
          <a:xfrm>
            <a:off x="9231195" y="-282365"/>
            <a:ext cx="3199702" cy="2686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 name="Content Placeholder 14" descr="A close up of a sign&#10;&#10;Description automatically generated">
            <a:extLst>
              <a:ext uri="{FF2B5EF4-FFF2-40B4-BE49-F238E27FC236}">
                <a16:creationId xmlns:a16="http://schemas.microsoft.com/office/drawing/2014/main" id="{544C6328-51F5-65AE-CCDB-4A14EC199FCE}"/>
              </a:ext>
            </a:extLst>
          </p:cNvPr>
          <p:cNvPicPr>
            <a:picLocks noGrp="1" noChangeAspect="1"/>
          </p:cNvPicPr>
          <p:nvPr>
            <p:ph idx="1"/>
          </p:nvPr>
        </p:nvPicPr>
        <p:blipFill>
          <a:blip r:embed="rId3"/>
          <a:stretch>
            <a:fillRect/>
          </a:stretch>
        </p:blipFill>
        <p:spPr>
          <a:xfrm>
            <a:off x="838200" y="576259"/>
            <a:ext cx="2372180" cy="1249366"/>
          </a:xfrm>
        </p:spPr>
      </p:pic>
      <p:pic>
        <p:nvPicPr>
          <p:cNvPr id="14338" name="Picture 2" descr="Get involved – Railway 200">
            <a:extLst>
              <a:ext uri="{FF2B5EF4-FFF2-40B4-BE49-F238E27FC236}">
                <a16:creationId xmlns:a16="http://schemas.microsoft.com/office/drawing/2014/main" id="{1C9CA25A-6657-A281-8B18-D280D0F7FC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1438275"/>
            <a:ext cx="7620000"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27713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978C6A-3749-688B-9AB8-3C10AC279D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2BCE24-C72E-3FED-382D-4257FB300019}"/>
              </a:ext>
            </a:extLst>
          </p:cNvPr>
          <p:cNvSpPr>
            <a:spLocks noGrp="1"/>
          </p:cNvSpPr>
          <p:nvPr>
            <p:ph type="title"/>
          </p:nvPr>
        </p:nvSpPr>
        <p:spPr/>
        <p:txBody>
          <a:bodyPr/>
          <a:lstStyle/>
          <a:p>
            <a:endParaRPr lang="en-GB" dirty="0"/>
          </a:p>
        </p:txBody>
      </p:sp>
      <p:sp>
        <p:nvSpPr>
          <p:cNvPr id="9" name="Rectangle 8">
            <a:extLst>
              <a:ext uri="{FF2B5EF4-FFF2-40B4-BE49-F238E27FC236}">
                <a16:creationId xmlns:a16="http://schemas.microsoft.com/office/drawing/2014/main" id="{E3EF3595-D357-8280-134D-78160CB3B843}"/>
              </a:ext>
            </a:extLst>
          </p:cNvPr>
          <p:cNvSpPr/>
          <p:nvPr/>
        </p:nvSpPr>
        <p:spPr>
          <a:xfrm>
            <a:off x="299651" y="288389"/>
            <a:ext cx="11592697" cy="6197108"/>
          </a:xfrm>
          <a:prstGeom prst="rect">
            <a:avLst/>
          </a:prstGeom>
          <a:solidFill>
            <a:schemeClr val="accent6">
              <a:lumMod val="40000"/>
              <a:lumOff val="60000"/>
              <a:alpha val="8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AF7A8C4B-C521-2402-AD80-BA1B216F0470}"/>
              </a:ext>
            </a:extLst>
          </p:cNvPr>
          <p:cNvSpPr txBox="1"/>
          <p:nvPr/>
        </p:nvSpPr>
        <p:spPr>
          <a:xfrm>
            <a:off x="9231195" y="-282365"/>
            <a:ext cx="3199702" cy="268674"/>
          </a:xfrm>
          <a:prstGeom prst="rect">
            <a:avLst/>
          </a:prstGeom>
          <a:noFill/>
        </p:spPr>
        <p:txBody>
          <a:bodyPr wrap="square" rtlCol="0">
            <a:spAutoFit/>
          </a:bodyPr>
          <a:lstStyle/>
          <a:p>
            <a:pPr algn="ctr"/>
            <a:endParaRPr lang="en-GB" sz="3600" dirty="0"/>
          </a:p>
        </p:txBody>
      </p:sp>
      <p:pic>
        <p:nvPicPr>
          <p:cNvPr id="15" name="Content Placeholder 14" descr="A close up of a sign&#10;&#10;Description automatically generated">
            <a:extLst>
              <a:ext uri="{FF2B5EF4-FFF2-40B4-BE49-F238E27FC236}">
                <a16:creationId xmlns:a16="http://schemas.microsoft.com/office/drawing/2014/main" id="{9C49D043-387F-044F-C817-06DA35256C18}"/>
              </a:ext>
            </a:extLst>
          </p:cNvPr>
          <p:cNvPicPr>
            <a:picLocks noGrp="1" noChangeAspect="1"/>
          </p:cNvPicPr>
          <p:nvPr>
            <p:ph idx="1"/>
          </p:nvPr>
        </p:nvPicPr>
        <p:blipFill>
          <a:blip r:embed="rId3"/>
          <a:stretch>
            <a:fillRect/>
          </a:stretch>
        </p:blipFill>
        <p:spPr>
          <a:xfrm>
            <a:off x="838200" y="576259"/>
            <a:ext cx="2372180" cy="1249366"/>
          </a:xfrm>
        </p:spPr>
      </p:pic>
      <p:sp>
        <p:nvSpPr>
          <p:cNvPr id="8" name="TextBox 7">
            <a:extLst>
              <a:ext uri="{FF2B5EF4-FFF2-40B4-BE49-F238E27FC236}">
                <a16:creationId xmlns:a16="http://schemas.microsoft.com/office/drawing/2014/main" id="{E708987A-E531-2B20-6054-16363510306E}"/>
              </a:ext>
            </a:extLst>
          </p:cNvPr>
          <p:cNvSpPr txBox="1"/>
          <p:nvPr/>
        </p:nvSpPr>
        <p:spPr>
          <a:xfrm>
            <a:off x="3748929" y="599804"/>
            <a:ext cx="8981620" cy="1200329"/>
          </a:xfrm>
          <a:prstGeom prst="rect">
            <a:avLst/>
          </a:prstGeom>
          <a:noFill/>
        </p:spPr>
        <p:txBody>
          <a:bodyPr wrap="square" rtlCol="0">
            <a:spAutoFit/>
          </a:bodyPr>
          <a:lstStyle/>
          <a:p>
            <a:pPr algn="ctr"/>
            <a:r>
              <a:rPr lang="en-GB" sz="7200" dirty="0"/>
              <a:t>1923 – The Big 4</a:t>
            </a:r>
          </a:p>
        </p:txBody>
      </p:sp>
      <p:sp>
        <p:nvSpPr>
          <p:cNvPr id="13" name="TextBox 12">
            <a:extLst>
              <a:ext uri="{FF2B5EF4-FFF2-40B4-BE49-F238E27FC236}">
                <a16:creationId xmlns:a16="http://schemas.microsoft.com/office/drawing/2014/main" id="{D082DC65-9D82-973A-F4C7-CB6186BDAD8C}"/>
              </a:ext>
            </a:extLst>
          </p:cNvPr>
          <p:cNvSpPr txBox="1"/>
          <p:nvPr/>
        </p:nvSpPr>
        <p:spPr>
          <a:xfrm>
            <a:off x="7102474" y="2567874"/>
            <a:ext cx="4035425" cy="2862322"/>
          </a:xfrm>
          <a:prstGeom prst="rect">
            <a:avLst/>
          </a:prstGeom>
          <a:noFill/>
        </p:spPr>
        <p:txBody>
          <a:bodyPr wrap="square">
            <a:spAutoFit/>
          </a:bodyPr>
          <a:lstStyle/>
          <a:p>
            <a:r>
              <a:rPr lang="en-GB" b="0" i="0" dirty="0">
                <a:solidFill>
                  <a:srgbClr val="000000"/>
                </a:solidFill>
                <a:effectLst/>
                <a:latin typeface="Arial" panose="020B0604020202020204" pitchFamily="34" charset="0"/>
              </a:rPr>
              <a:t>The "Big Four" railway companies – LNER (London and North Eastern Railway), LMS (London, Midland and Scottish Railway), GWR (Great Western Railway), and Southern Railway (SR) – are created following the Railways Act of 1921. This combines many small companies into four larger ones, aiming to improve services for customers..</a:t>
            </a:r>
            <a:endParaRPr lang="en-GB" sz="1800" dirty="0"/>
          </a:p>
        </p:txBody>
      </p:sp>
      <p:pic>
        <p:nvPicPr>
          <p:cNvPr id="4" name="Picture 3">
            <a:extLst>
              <a:ext uri="{FF2B5EF4-FFF2-40B4-BE49-F238E27FC236}">
                <a16:creationId xmlns:a16="http://schemas.microsoft.com/office/drawing/2014/main" id="{935FE690-B344-4A3D-F2AA-3D6D5B38388D}"/>
              </a:ext>
            </a:extLst>
          </p:cNvPr>
          <p:cNvPicPr>
            <a:picLocks noChangeAspect="1"/>
          </p:cNvPicPr>
          <p:nvPr/>
        </p:nvPicPr>
        <p:blipFill>
          <a:blip r:embed="rId4"/>
          <a:stretch>
            <a:fillRect/>
          </a:stretch>
        </p:blipFill>
        <p:spPr>
          <a:xfrm>
            <a:off x="885827" y="2089183"/>
            <a:ext cx="5876103" cy="3507283"/>
          </a:xfrm>
          <a:prstGeom prst="rect">
            <a:avLst/>
          </a:prstGeom>
        </p:spPr>
      </p:pic>
    </p:spTree>
    <p:extLst>
      <p:ext uri="{BB962C8B-B14F-4D97-AF65-F5344CB8AC3E}">
        <p14:creationId xmlns:p14="http://schemas.microsoft.com/office/powerpoint/2010/main" val="17062054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004FD-BD22-417A-9305-CBBB1252B60A}"/>
              </a:ext>
            </a:extLst>
          </p:cNvPr>
          <p:cNvSpPr>
            <a:spLocks noGrp="1"/>
          </p:cNvSpPr>
          <p:nvPr>
            <p:ph type="title"/>
          </p:nvPr>
        </p:nvSpPr>
        <p:spPr/>
        <p:txBody>
          <a:bodyPr/>
          <a:lstStyle/>
          <a:p>
            <a:endParaRPr lang="en-GB" dirty="0"/>
          </a:p>
        </p:txBody>
      </p:sp>
      <p:sp>
        <p:nvSpPr>
          <p:cNvPr id="9" name="Rectangle 8">
            <a:extLst>
              <a:ext uri="{FF2B5EF4-FFF2-40B4-BE49-F238E27FC236}">
                <a16:creationId xmlns:a16="http://schemas.microsoft.com/office/drawing/2014/main" id="{7CCD2A2F-5C15-4E6E-A47F-783119551DE2}"/>
              </a:ext>
            </a:extLst>
          </p:cNvPr>
          <p:cNvSpPr/>
          <p:nvPr/>
        </p:nvSpPr>
        <p:spPr>
          <a:xfrm>
            <a:off x="299651" y="288389"/>
            <a:ext cx="11592697" cy="6197108"/>
          </a:xfrm>
          <a:prstGeom prst="rect">
            <a:avLst/>
          </a:prstGeom>
          <a:solidFill>
            <a:schemeClr val="accent6">
              <a:lumMod val="40000"/>
              <a:lumOff val="60000"/>
              <a:alpha val="8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B263E31A-85C9-4D48-B678-AF745EEB666E}"/>
              </a:ext>
            </a:extLst>
          </p:cNvPr>
          <p:cNvSpPr txBox="1"/>
          <p:nvPr/>
        </p:nvSpPr>
        <p:spPr>
          <a:xfrm>
            <a:off x="9231195" y="-282365"/>
            <a:ext cx="3199702" cy="268674"/>
          </a:xfrm>
          <a:prstGeom prst="rect">
            <a:avLst/>
          </a:prstGeom>
          <a:noFill/>
        </p:spPr>
        <p:txBody>
          <a:bodyPr wrap="square" rtlCol="0">
            <a:spAutoFit/>
          </a:bodyPr>
          <a:lstStyle/>
          <a:p>
            <a:pPr algn="ctr"/>
            <a:endParaRPr lang="en-GB" sz="3600" dirty="0"/>
          </a:p>
        </p:txBody>
      </p:sp>
      <p:pic>
        <p:nvPicPr>
          <p:cNvPr id="15" name="Content Placeholder 14" descr="A close up of a sign&#10;&#10;Description automatically generated">
            <a:extLst>
              <a:ext uri="{FF2B5EF4-FFF2-40B4-BE49-F238E27FC236}">
                <a16:creationId xmlns:a16="http://schemas.microsoft.com/office/drawing/2014/main" id="{4400FD38-4FE7-44CA-AB56-E580362971CE}"/>
              </a:ext>
            </a:extLst>
          </p:cNvPr>
          <p:cNvPicPr>
            <a:picLocks noGrp="1" noChangeAspect="1"/>
          </p:cNvPicPr>
          <p:nvPr>
            <p:ph idx="1"/>
          </p:nvPr>
        </p:nvPicPr>
        <p:blipFill>
          <a:blip r:embed="rId3"/>
          <a:stretch>
            <a:fillRect/>
          </a:stretch>
        </p:blipFill>
        <p:spPr>
          <a:xfrm>
            <a:off x="838200" y="576259"/>
            <a:ext cx="2372180" cy="1249366"/>
          </a:xfrm>
        </p:spPr>
      </p:pic>
      <p:sp>
        <p:nvSpPr>
          <p:cNvPr id="8" name="TextBox 7">
            <a:extLst>
              <a:ext uri="{FF2B5EF4-FFF2-40B4-BE49-F238E27FC236}">
                <a16:creationId xmlns:a16="http://schemas.microsoft.com/office/drawing/2014/main" id="{674145FE-B8E2-9AD4-54E7-B5182935C0E6}"/>
              </a:ext>
            </a:extLst>
          </p:cNvPr>
          <p:cNvSpPr txBox="1"/>
          <p:nvPr/>
        </p:nvSpPr>
        <p:spPr>
          <a:xfrm>
            <a:off x="3748929" y="599804"/>
            <a:ext cx="8981620" cy="1200329"/>
          </a:xfrm>
          <a:prstGeom prst="rect">
            <a:avLst/>
          </a:prstGeom>
          <a:noFill/>
        </p:spPr>
        <p:txBody>
          <a:bodyPr wrap="square" rtlCol="0">
            <a:spAutoFit/>
          </a:bodyPr>
          <a:lstStyle/>
          <a:p>
            <a:pPr algn="ctr"/>
            <a:r>
              <a:rPr lang="en-GB" sz="7200" dirty="0"/>
              <a:t>1923</a:t>
            </a:r>
          </a:p>
        </p:txBody>
      </p:sp>
      <p:pic>
        <p:nvPicPr>
          <p:cNvPr id="6146" name="Picture 2" descr="'The First Cup Final at Wembley Stadium, London, 1923' Giclee Print ...">
            <a:extLst>
              <a:ext uri="{FF2B5EF4-FFF2-40B4-BE49-F238E27FC236}">
                <a16:creationId xmlns:a16="http://schemas.microsoft.com/office/drawing/2014/main" id="{CCDE8875-4CA8-3A6F-B4B4-A80E68CCAD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4550" y="2114973"/>
            <a:ext cx="5238750" cy="349567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BB98BED-3C57-F62E-081A-C5E9AC7E44EE}"/>
              </a:ext>
            </a:extLst>
          </p:cNvPr>
          <p:cNvSpPr txBox="1"/>
          <p:nvPr/>
        </p:nvSpPr>
        <p:spPr>
          <a:xfrm>
            <a:off x="561975" y="2036759"/>
            <a:ext cx="4035425" cy="1754326"/>
          </a:xfrm>
          <a:prstGeom prst="rect">
            <a:avLst/>
          </a:prstGeom>
          <a:noFill/>
        </p:spPr>
        <p:txBody>
          <a:bodyPr wrap="square">
            <a:spAutoFit/>
          </a:bodyPr>
          <a:lstStyle/>
          <a:p>
            <a:r>
              <a:rPr lang="en-GB" b="0" i="0" dirty="0">
                <a:solidFill>
                  <a:srgbClr val="000000"/>
                </a:solidFill>
                <a:effectLst/>
                <a:latin typeface="Arial" panose="020B0604020202020204" pitchFamily="34" charset="0"/>
              </a:rPr>
              <a:t>In 1923, the now iconic Wembley stadium hosts its first FA Cup final. Over 270,000 people travelled in 145 special services to the final that featured West Ham United and Bolton Wanderers.</a:t>
            </a:r>
            <a:r>
              <a:rPr lang="en-GB" b="0" i="0" dirty="0">
                <a:solidFill>
                  <a:srgbClr val="E30613"/>
                </a:solidFill>
                <a:effectLst/>
                <a:latin typeface="Arial" panose="020B0604020202020204" pitchFamily="34" charset="0"/>
              </a:rPr>
              <a:t> </a:t>
            </a:r>
            <a:r>
              <a:rPr lang="en-GB" sz="1800" dirty="0"/>
              <a:t>.</a:t>
            </a:r>
          </a:p>
        </p:txBody>
      </p:sp>
      <p:sp>
        <p:nvSpPr>
          <p:cNvPr id="13" name="TextBox 12">
            <a:extLst>
              <a:ext uri="{FF2B5EF4-FFF2-40B4-BE49-F238E27FC236}">
                <a16:creationId xmlns:a16="http://schemas.microsoft.com/office/drawing/2014/main" id="{48CA2509-0251-37AF-961A-B597CA511F84}"/>
              </a:ext>
            </a:extLst>
          </p:cNvPr>
          <p:cNvSpPr txBox="1"/>
          <p:nvPr/>
        </p:nvSpPr>
        <p:spPr>
          <a:xfrm>
            <a:off x="561974" y="4093165"/>
            <a:ext cx="4035425" cy="1477328"/>
          </a:xfrm>
          <a:prstGeom prst="rect">
            <a:avLst/>
          </a:prstGeom>
          <a:noFill/>
        </p:spPr>
        <p:txBody>
          <a:bodyPr wrap="square">
            <a:spAutoFit/>
          </a:bodyPr>
          <a:lstStyle/>
          <a:p>
            <a:r>
              <a:rPr lang="en-GB" b="0" i="0" dirty="0">
                <a:solidFill>
                  <a:srgbClr val="000000"/>
                </a:solidFill>
                <a:effectLst/>
                <a:latin typeface="Arial" panose="020B0604020202020204" pitchFamily="34" charset="0"/>
              </a:rPr>
              <a:t>Since football began, railways have galvanised the sport. Many teams, including Manchester United, have their origins in railway employee clubs.</a:t>
            </a:r>
            <a:endParaRPr lang="en-GB" sz="1800" dirty="0"/>
          </a:p>
        </p:txBody>
      </p:sp>
    </p:spTree>
    <p:extLst>
      <p:ext uri="{BB962C8B-B14F-4D97-AF65-F5344CB8AC3E}">
        <p14:creationId xmlns:p14="http://schemas.microsoft.com/office/powerpoint/2010/main" val="8423579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812E17-F918-9E7E-4BAE-C78F50474B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F48998-34B6-4E1D-5DB5-0C500F6E1748}"/>
              </a:ext>
            </a:extLst>
          </p:cNvPr>
          <p:cNvSpPr>
            <a:spLocks noGrp="1"/>
          </p:cNvSpPr>
          <p:nvPr>
            <p:ph type="title"/>
          </p:nvPr>
        </p:nvSpPr>
        <p:spPr/>
        <p:txBody>
          <a:bodyPr/>
          <a:lstStyle/>
          <a:p>
            <a:endParaRPr lang="en-GB" dirty="0"/>
          </a:p>
        </p:txBody>
      </p:sp>
      <p:sp>
        <p:nvSpPr>
          <p:cNvPr id="9" name="Rectangle 8">
            <a:extLst>
              <a:ext uri="{FF2B5EF4-FFF2-40B4-BE49-F238E27FC236}">
                <a16:creationId xmlns:a16="http://schemas.microsoft.com/office/drawing/2014/main" id="{9DC1848B-C6A9-EE5E-930A-B07119094219}"/>
              </a:ext>
            </a:extLst>
          </p:cNvPr>
          <p:cNvSpPr/>
          <p:nvPr/>
        </p:nvSpPr>
        <p:spPr>
          <a:xfrm>
            <a:off x="299651" y="288389"/>
            <a:ext cx="11592697" cy="6197108"/>
          </a:xfrm>
          <a:prstGeom prst="rect">
            <a:avLst/>
          </a:prstGeom>
          <a:solidFill>
            <a:schemeClr val="accent6">
              <a:lumMod val="40000"/>
              <a:lumOff val="60000"/>
              <a:alpha val="8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96269002-D14F-D6F6-32F8-38260ADE3C5D}"/>
              </a:ext>
            </a:extLst>
          </p:cNvPr>
          <p:cNvSpPr txBox="1"/>
          <p:nvPr/>
        </p:nvSpPr>
        <p:spPr>
          <a:xfrm>
            <a:off x="9231195" y="-282365"/>
            <a:ext cx="3199702" cy="268674"/>
          </a:xfrm>
          <a:prstGeom prst="rect">
            <a:avLst/>
          </a:prstGeom>
          <a:noFill/>
        </p:spPr>
        <p:txBody>
          <a:bodyPr wrap="square" rtlCol="0">
            <a:spAutoFit/>
          </a:bodyPr>
          <a:lstStyle/>
          <a:p>
            <a:pPr algn="ctr"/>
            <a:endParaRPr lang="en-GB" sz="3600" dirty="0"/>
          </a:p>
        </p:txBody>
      </p:sp>
      <p:pic>
        <p:nvPicPr>
          <p:cNvPr id="15" name="Content Placeholder 14" descr="A close up of a sign&#10;&#10;Description automatically generated">
            <a:extLst>
              <a:ext uri="{FF2B5EF4-FFF2-40B4-BE49-F238E27FC236}">
                <a16:creationId xmlns:a16="http://schemas.microsoft.com/office/drawing/2014/main" id="{A4C15743-8077-1A44-C5E3-1A593EFCE4FB}"/>
              </a:ext>
            </a:extLst>
          </p:cNvPr>
          <p:cNvPicPr>
            <a:picLocks noGrp="1" noChangeAspect="1"/>
          </p:cNvPicPr>
          <p:nvPr>
            <p:ph idx="1"/>
          </p:nvPr>
        </p:nvPicPr>
        <p:blipFill>
          <a:blip r:embed="rId3"/>
          <a:stretch>
            <a:fillRect/>
          </a:stretch>
        </p:blipFill>
        <p:spPr>
          <a:xfrm>
            <a:off x="838200" y="576259"/>
            <a:ext cx="2372180" cy="1249366"/>
          </a:xfrm>
        </p:spPr>
      </p:pic>
      <p:pic>
        <p:nvPicPr>
          <p:cNvPr id="7170" name="Picture 2" descr="Newton Heath Depot © Peter McDermott cc-by-sa/2.0 :: Geograph Britain ...">
            <a:extLst>
              <a:ext uri="{FF2B5EF4-FFF2-40B4-BE49-F238E27FC236}">
                <a16:creationId xmlns:a16="http://schemas.microsoft.com/office/drawing/2014/main" id="{3F9AD29F-5E97-F14B-F141-819653BF66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576259"/>
            <a:ext cx="6096000" cy="37814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7AF1582-2AA0-8199-48B3-E264632BF4F0}"/>
              </a:ext>
            </a:extLst>
          </p:cNvPr>
          <p:cNvSpPr txBox="1"/>
          <p:nvPr/>
        </p:nvSpPr>
        <p:spPr>
          <a:xfrm>
            <a:off x="5197475" y="4492496"/>
            <a:ext cx="6216650" cy="1477328"/>
          </a:xfrm>
          <a:prstGeom prst="rect">
            <a:avLst/>
          </a:prstGeom>
          <a:noFill/>
        </p:spPr>
        <p:txBody>
          <a:bodyPr wrap="square">
            <a:spAutoFit/>
          </a:bodyPr>
          <a:lstStyle/>
          <a:p>
            <a:r>
              <a:rPr lang="en-GB" b="0" i="0" dirty="0">
                <a:solidFill>
                  <a:srgbClr val="000000"/>
                </a:solidFill>
                <a:effectLst/>
                <a:latin typeface="Arial" panose="020B0604020202020204" pitchFamily="34" charset="0"/>
              </a:rPr>
              <a:t>Newton Heath Train Care Centre in Manchester - </a:t>
            </a:r>
            <a:r>
              <a:rPr lang="en-GB" b="0" i="0" dirty="0">
                <a:solidFill>
                  <a:srgbClr val="202122"/>
                </a:solidFill>
                <a:effectLst/>
                <a:latin typeface="Arial" panose="020B0604020202020204" pitchFamily="34" charset="0"/>
              </a:rPr>
              <a:t>Manchester United were founded as </a:t>
            </a:r>
            <a:r>
              <a:rPr lang="en-GB" b="1" i="0" dirty="0">
                <a:solidFill>
                  <a:srgbClr val="202122"/>
                </a:solidFill>
                <a:effectLst/>
                <a:latin typeface="Arial" panose="020B0604020202020204" pitchFamily="34" charset="0"/>
              </a:rPr>
              <a:t>Newton Heath LYR Football Club</a:t>
            </a:r>
            <a:r>
              <a:rPr lang="en-GB" b="0" i="0" dirty="0">
                <a:solidFill>
                  <a:srgbClr val="202122"/>
                </a:solidFill>
                <a:effectLst/>
                <a:latin typeface="Arial" panose="020B0604020202020204" pitchFamily="34" charset="0"/>
              </a:rPr>
              <a:t> in 1878, but changed their name to Manchester United in 1902.</a:t>
            </a:r>
            <a:endParaRPr lang="en-GB" dirty="0"/>
          </a:p>
          <a:p>
            <a:endParaRPr lang="en-GB" sz="1800" dirty="0"/>
          </a:p>
        </p:txBody>
      </p:sp>
      <p:pic>
        <p:nvPicPr>
          <p:cNvPr id="7" name="Picture 6" descr="A person and person in orange vests and hats&#10;&#10;AI-generated content may be incorrect.">
            <a:extLst>
              <a:ext uri="{FF2B5EF4-FFF2-40B4-BE49-F238E27FC236}">
                <a16:creationId xmlns:a16="http://schemas.microsoft.com/office/drawing/2014/main" id="{6FD5B235-BAE2-B15A-68E6-50497E227DA4}"/>
              </a:ext>
            </a:extLst>
          </p:cNvPr>
          <p:cNvPicPr>
            <a:picLocks noChangeAspect="1"/>
          </p:cNvPicPr>
          <p:nvPr/>
        </p:nvPicPr>
        <p:blipFill>
          <a:blip r:embed="rId5"/>
          <a:stretch>
            <a:fillRect/>
          </a:stretch>
        </p:blipFill>
        <p:spPr>
          <a:xfrm rot="5400000">
            <a:off x="826101" y="2615170"/>
            <a:ext cx="3784600" cy="2838450"/>
          </a:xfrm>
          <a:prstGeom prst="rect">
            <a:avLst/>
          </a:prstGeom>
        </p:spPr>
      </p:pic>
    </p:spTree>
    <p:extLst>
      <p:ext uri="{BB962C8B-B14F-4D97-AF65-F5344CB8AC3E}">
        <p14:creationId xmlns:p14="http://schemas.microsoft.com/office/powerpoint/2010/main" val="5576228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004FD-BD22-417A-9305-CBBB1252B60A}"/>
              </a:ext>
            </a:extLst>
          </p:cNvPr>
          <p:cNvSpPr>
            <a:spLocks noGrp="1"/>
          </p:cNvSpPr>
          <p:nvPr>
            <p:ph type="title"/>
          </p:nvPr>
        </p:nvSpPr>
        <p:spPr/>
        <p:txBody>
          <a:bodyPr/>
          <a:lstStyle/>
          <a:p>
            <a:endParaRPr lang="en-GB" dirty="0"/>
          </a:p>
        </p:txBody>
      </p:sp>
      <p:sp>
        <p:nvSpPr>
          <p:cNvPr id="9" name="Rectangle 8">
            <a:extLst>
              <a:ext uri="{FF2B5EF4-FFF2-40B4-BE49-F238E27FC236}">
                <a16:creationId xmlns:a16="http://schemas.microsoft.com/office/drawing/2014/main" id="{7CCD2A2F-5C15-4E6E-A47F-783119551DE2}"/>
              </a:ext>
            </a:extLst>
          </p:cNvPr>
          <p:cNvSpPr/>
          <p:nvPr/>
        </p:nvSpPr>
        <p:spPr>
          <a:xfrm>
            <a:off x="299651" y="288389"/>
            <a:ext cx="11592697" cy="6197108"/>
          </a:xfrm>
          <a:prstGeom prst="rect">
            <a:avLst/>
          </a:prstGeom>
          <a:solidFill>
            <a:schemeClr val="accent6">
              <a:lumMod val="40000"/>
              <a:lumOff val="60000"/>
              <a:alpha val="8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hlinkClick r:id="rId4"/>
              </a:rPr>
              <a:t>Film: The Railway at War - 1939-1945 - Network Rail</a:t>
            </a:r>
            <a:endParaRPr lang="en-GB"/>
          </a:p>
        </p:txBody>
      </p:sp>
      <p:sp>
        <p:nvSpPr>
          <p:cNvPr id="5" name="TextBox 4">
            <a:extLst>
              <a:ext uri="{FF2B5EF4-FFF2-40B4-BE49-F238E27FC236}">
                <a16:creationId xmlns:a16="http://schemas.microsoft.com/office/drawing/2014/main" id="{B263E31A-85C9-4D48-B678-AF745EEB666E}"/>
              </a:ext>
            </a:extLst>
          </p:cNvPr>
          <p:cNvSpPr txBox="1"/>
          <p:nvPr/>
        </p:nvSpPr>
        <p:spPr>
          <a:xfrm>
            <a:off x="9231195" y="-282365"/>
            <a:ext cx="3199702" cy="268674"/>
          </a:xfrm>
          <a:prstGeom prst="rect">
            <a:avLst/>
          </a:prstGeom>
          <a:noFill/>
        </p:spPr>
        <p:txBody>
          <a:bodyPr wrap="square" rtlCol="0">
            <a:spAutoFit/>
          </a:bodyPr>
          <a:lstStyle/>
          <a:p>
            <a:pPr algn="ctr"/>
            <a:endParaRPr lang="en-GB" sz="3600" dirty="0"/>
          </a:p>
        </p:txBody>
      </p:sp>
      <p:pic>
        <p:nvPicPr>
          <p:cNvPr id="15" name="Content Placeholder 14" descr="A close up of a sign&#10;&#10;Description automatically generated">
            <a:extLst>
              <a:ext uri="{FF2B5EF4-FFF2-40B4-BE49-F238E27FC236}">
                <a16:creationId xmlns:a16="http://schemas.microsoft.com/office/drawing/2014/main" id="{4400FD38-4FE7-44CA-AB56-E580362971CE}"/>
              </a:ext>
            </a:extLst>
          </p:cNvPr>
          <p:cNvPicPr>
            <a:picLocks noGrp="1" noChangeAspect="1"/>
          </p:cNvPicPr>
          <p:nvPr>
            <p:ph idx="1"/>
          </p:nvPr>
        </p:nvPicPr>
        <p:blipFill>
          <a:blip r:embed="rId5"/>
          <a:stretch>
            <a:fillRect/>
          </a:stretch>
        </p:blipFill>
        <p:spPr>
          <a:xfrm>
            <a:off x="838200" y="576259"/>
            <a:ext cx="2372180" cy="1249366"/>
          </a:xfrm>
        </p:spPr>
      </p:pic>
      <p:sp>
        <p:nvSpPr>
          <p:cNvPr id="3" name="TextBox 2">
            <a:extLst>
              <a:ext uri="{FF2B5EF4-FFF2-40B4-BE49-F238E27FC236}">
                <a16:creationId xmlns:a16="http://schemas.microsoft.com/office/drawing/2014/main" id="{34943218-9FDA-BED1-0EB4-A0885255E23B}"/>
              </a:ext>
            </a:extLst>
          </p:cNvPr>
          <p:cNvSpPr txBox="1"/>
          <p:nvPr/>
        </p:nvSpPr>
        <p:spPr>
          <a:xfrm>
            <a:off x="3748929" y="599804"/>
            <a:ext cx="8981620" cy="1200329"/>
          </a:xfrm>
          <a:prstGeom prst="rect">
            <a:avLst/>
          </a:prstGeom>
          <a:noFill/>
        </p:spPr>
        <p:txBody>
          <a:bodyPr wrap="square" rtlCol="0">
            <a:spAutoFit/>
          </a:bodyPr>
          <a:lstStyle/>
          <a:p>
            <a:pPr algn="ctr"/>
            <a:r>
              <a:rPr lang="en-GB" sz="7200" dirty="0"/>
              <a:t>1939-1945</a:t>
            </a:r>
          </a:p>
        </p:txBody>
      </p:sp>
      <p:pic>
        <p:nvPicPr>
          <p:cNvPr id="6" name="Online Media 5" title="The Railway at War: 1939-45">
            <a:hlinkClick r:id="" action="ppaction://media"/>
            <a:extLst>
              <a:ext uri="{FF2B5EF4-FFF2-40B4-BE49-F238E27FC236}">
                <a16:creationId xmlns:a16="http://schemas.microsoft.com/office/drawing/2014/main" id="{61E6923C-BD49-FDEA-1E95-0377AD3532C6}"/>
              </a:ext>
            </a:extLst>
          </p:cNvPr>
          <p:cNvPicPr>
            <a:picLocks noRot="1" noChangeAspect="1"/>
          </p:cNvPicPr>
          <p:nvPr>
            <a:videoFile r:link="rId1"/>
          </p:nvPr>
        </p:nvPicPr>
        <p:blipFill>
          <a:blip r:embed="rId6"/>
          <a:stretch>
            <a:fillRect/>
          </a:stretch>
        </p:blipFill>
        <p:spPr>
          <a:xfrm>
            <a:off x="2819400" y="1925367"/>
            <a:ext cx="7493000" cy="4233545"/>
          </a:xfrm>
          <a:prstGeom prst="rect">
            <a:avLst/>
          </a:prstGeom>
        </p:spPr>
      </p:pic>
      <p:sp>
        <p:nvSpPr>
          <p:cNvPr id="7" name="TextBox 6">
            <a:extLst>
              <a:ext uri="{FF2B5EF4-FFF2-40B4-BE49-F238E27FC236}">
                <a16:creationId xmlns:a16="http://schemas.microsoft.com/office/drawing/2014/main" id="{2CBA2F9A-A224-354A-6389-CAAAFAF420A3}"/>
              </a:ext>
            </a:extLst>
          </p:cNvPr>
          <p:cNvSpPr txBox="1"/>
          <p:nvPr/>
        </p:nvSpPr>
        <p:spPr>
          <a:xfrm>
            <a:off x="5529648" y="1549169"/>
            <a:ext cx="6362700" cy="369332"/>
          </a:xfrm>
          <a:prstGeom prst="rect">
            <a:avLst/>
          </a:prstGeom>
          <a:noFill/>
        </p:spPr>
        <p:txBody>
          <a:bodyPr wrap="square">
            <a:spAutoFit/>
          </a:bodyPr>
          <a:lstStyle/>
          <a:p>
            <a:r>
              <a:rPr lang="en-GB" dirty="0">
                <a:hlinkClick r:id="rId4"/>
              </a:rPr>
              <a:t>Film: The Railway at War - 1939-1945 - Network Rail</a:t>
            </a:r>
            <a:endParaRPr lang="en-GB" dirty="0"/>
          </a:p>
        </p:txBody>
      </p:sp>
    </p:spTree>
    <p:extLst>
      <p:ext uri="{BB962C8B-B14F-4D97-AF65-F5344CB8AC3E}">
        <p14:creationId xmlns:p14="http://schemas.microsoft.com/office/powerpoint/2010/main" val="4273009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004FD-BD22-417A-9305-CBBB1252B60A}"/>
              </a:ext>
            </a:extLst>
          </p:cNvPr>
          <p:cNvSpPr>
            <a:spLocks noGrp="1"/>
          </p:cNvSpPr>
          <p:nvPr>
            <p:ph type="title"/>
          </p:nvPr>
        </p:nvSpPr>
        <p:spPr/>
        <p:txBody>
          <a:bodyPr/>
          <a:lstStyle/>
          <a:p>
            <a:endParaRPr lang="en-GB" dirty="0"/>
          </a:p>
        </p:txBody>
      </p:sp>
      <p:sp>
        <p:nvSpPr>
          <p:cNvPr id="9" name="Rectangle 8">
            <a:extLst>
              <a:ext uri="{FF2B5EF4-FFF2-40B4-BE49-F238E27FC236}">
                <a16:creationId xmlns:a16="http://schemas.microsoft.com/office/drawing/2014/main" id="{7CCD2A2F-5C15-4E6E-A47F-783119551DE2}"/>
              </a:ext>
            </a:extLst>
          </p:cNvPr>
          <p:cNvSpPr/>
          <p:nvPr/>
        </p:nvSpPr>
        <p:spPr>
          <a:xfrm>
            <a:off x="299651" y="288389"/>
            <a:ext cx="11592697" cy="6197108"/>
          </a:xfrm>
          <a:prstGeom prst="rect">
            <a:avLst/>
          </a:prstGeom>
          <a:solidFill>
            <a:schemeClr val="accent6">
              <a:lumMod val="40000"/>
              <a:lumOff val="60000"/>
              <a:alpha val="8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B263E31A-85C9-4D48-B678-AF745EEB666E}"/>
              </a:ext>
            </a:extLst>
          </p:cNvPr>
          <p:cNvSpPr txBox="1"/>
          <p:nvPr/>
        </p:nvSpPr>
        <p:spPr>
          <a:xfrm>
            <a:off x="9231195" y="-282365"/>
            <a:ext cx="3199702" cy="268674"/>
          </a:xfrm>
          <a:prstGeom prst="rect">
            <a:avLst/>
          </a:prstGeom>
          <a:noFill/>
        </p:spPr>
        <p:txBody>
          <a:bodyPr wrap="square" rtlCol="0">
            <a:spAutoFit/>
          </a:bodyPr>
          <a:lstStyle/>
          <a:p>
            <a:pPr algn="ctr"/>
            <a:endParaRPr lang="en-GB" sz="3600" dirty="0"/>
          </a:p>
        </p:txBody>
      </p:sp>
      <p:pic>
        <p:nvPicPr>
          <p:cNvPr id="15" name="Content Placeholder 14" descr="A close up of a sign&#10;&#10;Description automatically generated">
            <a:extLst>
              <a:ext uri="{FF2B5EF4-FFF2-40B4-BE49-F238E27FC236}">
                <a16:creationId xmlns:a16="http://schemas.microsoft.com/office/drawing/2014/main" id="{4400FD38-4FE7-44CA-AB56-E580362971CE}"/>
              </a:ext>
            </a:extLst>
          </p:cNvPr>
          <p:cNvPicPr>
            <a:picLocks noGrp="1" noChangeAspect="1"/>
          </p:cNvPicPr>
          <p:nvPr>
            <p:ph idx="1"/>
          </p:nvPr>
        </p:nvPicPr>
        <p:blipFill>
          <a:blip r:embed="rId3"/>
          <a:stretch>
            <a:fillRect/>
          </a:stretch>
        </p:blipFill>
        <p:spPr>
          <a:xfrm>
            <a:off x="838200" y="576259"/>
            <a:ext cx="2372180" cy="1249366"/>
          </a:xfrm>
        </p:spPr>
      </p:pic>
      <p:sp>
        <p:nvSpPr>
          <p:cNvPr id="3" name="AutoShape 2" descr="A drawing of Thomas the Tank Engine">
            <a:extLst>
              <a:ext uri="{FF2B5EF4-FFF2-40B4-BE49-F238E27FC236}">
                <a16:creationId xmlns:a16="http://schemas.microsoft.com/office/drawing/2014/main" id="{D25D780C-9529-6CF1-D3A2-315D860A96A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 name="Picture 7">
            <a:extLst>
              <a:ext uri="{FF2B5EF4-FFF2-40B4-BE49-F238E27FC236}">
                <a16:creationId xmlns:a16="http://schemas.microsoft.com/office/drawing/2014/main" id="{68C18028-0F6D-AD69-43F1-0FFB17920577}"/>
              </a:ext>
            </a:extLst>
          </p:cNvPr>
          <p:cNvPicPr>
            <a:picLocks noChangeAspect="1"/>
          </p:cNvPicPr>
          <p:nvPr/>
        </p:nvPicPr>
        <p:blipFill>
          <a:blip r:embed="rId4"/>
          <a:stretch>
            <a:fillRect/>
          </a:stretch>
        </p:blipFill>
        <p:spPr>
          <a:xfrm>
            <a:off x="4941619" y="2167465"/>
            <a:ext cx="5407564" cy="3605043"/>
          </a:xfrm>
          <a:prstGeom prst="rect">
            <a:avLst/>
          </a:prstGeom>
        </p:spPr>
      </p:pic>
      <p:sp>
        <p:nvSpPr>
          <p:cNvPr id="10" name="TextBox 9">
            <a:extLst>
              <a:ext uri="{FF2B5EF4-FFF2-40B4-BE49-F238E27FC236}">
                <a16:creationId xmlns:a16="http://schemas.microsoft.com/office/drawing/2014/main" id="{E2984D30-BBA6-903B-919C-D2D8D3B7CE64}"/>
              </a:ext>
            </a:extLst>
          </p:cNvPr>
          <p:cNvSpPr txBox="1"/>
          <p:nvPr/>
        </p:nvSpPr>
        <p:spPr>
          <a:xfrm>
            <a:off x="2974376" y="695494"/>
            <a:ext cx="8981620" cy="1200329"/>
          </a:xfrm>
          <a:prstGeom prst="rect">
            <a:avLst/>
          </a:prstGeom>
          <a:noFill/>
        </p:spPr>
        <p:txBody>
          <a:bodyPr wrap="square" rtlCol="0">
            <a:spAutoFit/>
          </a:bodyPr>
          <a:lstStyle/>
          <a:p>
            <a:pPr algn="ctr"/>
            <a:r>
              <a:rPr lang="en-GB" sz="7200" dirty="0"/>
              <a:t>1946</a:t>
            </a:r>
          </a:p>
        </p:txBody>
      </p:sp>
    </p:spTree>
    <p:extLst>
      <p:ext uri="{BB962C8B-B14F-4D97-AF65-F5344CB8AC3E}">
        <p14:creationId xmlns:p14="http://schemas.microsoft.com/office/powerpoint/2010/main" val="27648994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004FD-BD22-417A-9305-CBBB1252B60A}"/>
              </a:ext>
            </a:extLst>
          </p:cNvPr>
          <p:cNvSpPr>
            <a:spLocks noGrp="1"/>
          </p:cNvSpPr>
          <p:nvPr>
            <p:ph type="title"/>
          </p:nvPr>
        </p:nvSpPr>
        <p:spPr/>
        <p:txBody>
          <a:bodyPr/>
          <a:lstStyle/>
          <a:p>
            <a:endParaRPr lang="en-GB" dirty="0"/>
          </a:p>
        </p:txBody>
      </p:sp>
      <p:sp>
        <p:nvSpPr>
          <p:cNvPr id="9" name="Rectangle 8">
            <a:extLst>
              <a:ext uri="{FF2B5EF4-FFF2-40B4-BE49-F238E27FC236}">
                <a16:creationId xmlns:a16="http://schemas.microsoft.com/office/drawing/2014/main" id="{7CCD2A2F-5C15-4E6E-A47F-783119551DE2}"/>
              </a:ext>
            </a:extLst>
          </p:cNvPr>
          <p:cNvSpPr/>
          <p:nvPr/>
        </p:nvSpPr>
        <p:spPr>
          <a:xfrm>
            <a:off x="299651" y="365125"/>
            <a:ext cx="11592697" cy="6197108"/>
          </a:xfrm>
          <a:prstGeom prst="rect">
            <a:avLst/>
          </a:prstGeom>
          <a:solidFill>
            <a:schemeClr val="accent6">
              <a:lumMod val="40000"/>
              <a:lumOff val="60000"/>
              <a:alpha val="8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B263E31A-85C9-4D48-B678-AF745EEB666E}"/>
              </a:ext>
            </a:extLst>
          </p:cNvPr>
          <p:cNvSpPr txBox="1"/>
          <p:nvPr/>
        </p:nvSpPr>
        <p:spPr>
          <a:xfrm>
            <a:off x="9231195" y="-282365"/>
            <a:ext cx="3199702" cy="268674"/>
          </a:xfrm>
          <a:prstGeom prst="rect">
            <a:avLst/>
          </a:prstGeom>
          <a:noFill/>
        </p:spPr>
        <p:txBody>
          <a:bodyPr wrap="square" rtlCol="0">
            <a:spAutoFit/>
          </a:bodyPr>
          <a:lstStyle/>
          <a:p>
            <a:pPr algn="ctr"/>
            <a:endParaRPr lang="en-GB" sz="3600" dirty="0"/>
          </a:p>
        </p:txBody>
      </p:sp>
      <p:pic>
        <p:nvPicPr>
          <p:cNvPr id="15" name="Content Placeholder 14" descr="A close up of a sign&#10;&#10;Description automatically generated">
            <a:extLst>
              <a:ext uri="{FF2B5EF4-FFF2-40B4-BE49-F238E27FC236}">
                <a16:creationId xmlns:a16="http://schemas.microsoft.com/office/drawing/2014/main" id="{4400FD38-4FE7-44CA-AB56-E580362971CE}"/>
              </a:ext>
            </a:extLst>
          </p:cNvPr>
          <p:cNvPicPr>
            <a:picLocks noGrp="1" noChangeAspect="1"/>
          </p:cNvPicPr>
          <p:nvPr>
            <p:ph idx="1"/>
          </p:nvPr>
        </p:nvPicPr>
        <p:blipFill>
          <a:blip r:embed="rId3"/>
          <a:stretch>
            <a:fillRect/>
          </a:stretch>
        </p:blipFill>
        <p:spPr>
          <a:xfrm>
            <a:off x="838200" y="576259"/>
            <a:ext cx="2372180" cy="1249366"/>
          </a:xfrm>
        </p:spPr>
      </p:pic>
      <p:pic>
        <p:nvPicPr>
          <p:cNvPr id="7" name="Picture 6">
            <a:extLst>
              <a:ext uri="{FF2B5EF4-FFF2-40B4-BE49-F238E27FC236}">
                <a16:creationId xmlns:a16="http://schemas.microsoft.com/office/drawing/2014/main" id="{1EBE284C-37E3-E29E-162D-D48FD47F62D5}"/>
              </a:ext>
            </a:extLst>
          </p:cNvPr>
          <p:cNvPicPr>
            <a:picLocks noChangeAspect="1"/>
          </p:cNvPicPr>
          <p:nvPr/>
        </p:nvPicPr>
        <p:blipFill>
          <a:blip r:embed="rId4"/>
          <a:stretch>
            <a:fillRect/>
          </a:stretch>
        </p:blipFill>
        <p:spPr>
          <a:xfrm>
            <a:off x="4088618" y="2069504"/>
            <a:ext cx="7265182" cy="4003263"/>
          </a:xfrm>
          <a:prstGeom prst="rect">
            <a:avLst/>
          </a:prstGeom>
        </p:spPr>
      </p:pic>
      <p:pic>
        <p:nvPicPr>
          <p:cNvPr id="10242" name="Picture 2" descr="British Railway Logo History (1948-2000) - YouTube">
            <a:extLst>
              <a:ext uri="{FF2B5EF4-FFF2-40B4-BE49-F238E27FC236}">
                <a16:creationId xmlns:a16="http://schemas.microsoft.com/office/drawing/2014/main" id="{C052E763-F69C-7C15-B84D-81DD9AB96D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358" y="2862264"/>
            <a:ext cx="3245554" cy="182562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1B126AA-7227-FE14-F2D1-08117C59DA42}"/>
              </a:ext>
            </a:extLst>
          </p:cNvPr>
          <p:cNvSpPr txBox="1"/>
          <p:nvPr/>
        </p:nvSpPr>
        <p:spPr>
          <a:xfrm>
            <a:off x="-2466520" y="5081412"/>
            <a:ext cx="8981620" cy="1200329"/>
          </a:xfrm>
          <a:prstGeom prst="rect">
            <a:avLst/>
          </a:prstGeom>
          <a:noFill/>
        </p:spPr>
        <p:txBody>
          <a:bodyPr wrap="square" rtlCol="0">
            <a:spAutoFit/>
          </a:bodyPr>
          <a:lstStyle/>
          <a:p>
            <a:pPr algn="ctr"/>
            <a:r>
              <a:rPr lang="en-GB" sz="7200" dirty="0"/>
              <a:t>1948</a:t>
            </a:r>
          </a:p>
        </p:txBody>
      </p:sp>
      <p:sp>
        <p:nvSpPr>
          <p:cNvPr id="10" name="TextBox 9">
            <a:extLst>
              <a:ext uri="{FF2B5EF4-FFF2-40B4-BE49-F238E27FC236}">
                <a16:creationId xmlns:a16="http://schemas.microsoft.com/office/drawing/2014/main" id="{BDBDF167-61BA-CAED-FFA6-86CCB3E7D123}"/>
              </a:ext>
            </a:extLst>
          </p:cNvPr>
          <p:cNvSpPr txBox="1"/>
          <p:nvPr/>
        </p:nvSpPr>
        <p:spPr>
          <a:xfrm>
            <a:off x="2974376" y="695494"/>
            <a:ext cx="8981620" cy="1200329"/>
          </a:xfrm>
          <a:prstGeom prst="rect">
            <a:avLst/>
          </a:prstGeom>
          <a:noFill/>
        </p:spPr>
        <p:txBody>
          <a:bodyPr wrap="square" rtlCol="0">
            <a:spAutoFit/>
          </a:bodyPr>
          <a:lstStyle/>
          <a:p>
            <a:pPr algn="ctr"/>
            <a:r>
              <a:rPr lang="en-GB" sz="7200" dirty="0"/>
              <a:t>Nationalisation</a:t>
            </a:r>
          </a:p>
        </p:txBody>
      </p:sp>
    </p:spTree>
    <p:extLst>
      <p:ext uri="{BB962C8B-B14F-4D97-AF65-F5344CB8AC3E}">
        <p14:creationId xmlns:p14="http://schemas.microsoft.com/office/powerpoint/2010/main" val="18580624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004FD-BD22-417A-9305-CBBB1252B60A}"/>
              </a:ext>
            </a:extLst>
          </p:cNvPr>
          <p:cNvSpPr>
            <a:spLocks noGrp="1"/>
          </p:cNvSpPr>
          <p:nvPr>
            <p:ph type="title"/>
          </p:nvPr>
        </p:nvSpPr>
        <p:spPr/>
        <p:txBody>
          <a:bodyPr/>
          <a:lstStyle/>
          <a:p>
            <a:endParaRPr lang="en-GB" dirty="0"/>
          </a:p>
        </p:txBody>
      </p:sp>
      <p:sp>
        <p:nvSpPr>
          <p:cNvPr id="9" name="Rectangle 8">
            <a:extLst>
              <a:ext uri="{FF2B5EF4-FFF2-40B4-BE49-F238E27FC236}">
                <a16:creationId xmlns:a16="http://schemas.microsoft.com/office/drawing/2014/main" id="{7CCD2A2F-5C15-4E6E-A47F-783119551DE2}"/>
              </a:ext>
            </a:extLst>
          </p:cNvPr>
          <p:cNvSpPr/>
          <p:nvPr/>
        </p:nvSpPr>
        <p:spPr>
          <a:xfrm>
            <a:off x="299651" y="288389"/>
            <a:ext cx="11592697" cy="6197108"/>
          </a:xfrm>
          <a:prstGeom prst="rect">
            <a:avLst/>
          </a:prstGeom>
          <a:solidFill>
            <a:schemeClr val="accent6">
              <a:lumMod val="40000"/>
              <a:lumOff val="60000"/>
              <a:alpha val="8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B263E31A-85C9-4D48-B678-AF745EEB666E}"/>
              </a:ext>
            </a:extLst>
          </p:cNvPr>
          <p:cNvSpPr txBox="1"/>
          <p:nvPr/>
        </p:nvSpPr>
        <p:spPr>
          <a:xfrm>
            <a:off x="9231195" y="-282365"/>
            <a:ext cx="3199702" cy="268674"/>
          </a:xfrm>
          <a:prstGeom prst="rect">
            <a:avLst/>
          </a:prstGeom>
          <a:noFill/>
        </p:spPr>
        <p:txBody>
          <a:bodyPr wrap="square" rtlCol="0">
            <a:spAutoFit/>
          </a:bodyPr>
          <a:lstStyle/>
          <a:p>
            <a:pPr algn="ctr"/>
            <a:endParaRPr lang="en-GB" sz="3600" dirty="0"/>
          </a:p>
        </p:txBody>
      </p:sp>
      <p:pic>
        <p:nvPicPr>
          <p:cNvPr id="15" name="Content Placeholder 14" descr="A close up of a sign&#10;&#10;Description automatically generated">
            <a:extLst>
              <a:ext uri="{FF2B5EF4-FFF2-40B4-BE49-F238E27FC236}">
                <a16:creationId xmlns:a16="http://schemas.microsoft.com/office/drawing/2014/main" id="{4400FD38-4FE7-44CA-AB56-E580362971CE}"/>
              </a:ext>
            </a:extLst>
          </p:cNvPr>
          <p:cNvPicPr>
            <a:picLocks noGrp="1" noChangeAspect="1"/>
          </p:cNvPicPr>
          <p:nvPr>
            <p:ph idx="1"/>
          </p:nvPr>
        </p:nvPicPr>
        <p:blipFill>
          <a:blip r:embed="rId3"/>
          <a:stretch>
            <a:fillRect/>
          </a:stretch>
        </p:blipFill>
        <p:spPr>
          <a:xfrm>
            <a:off x="838200" y="576259"/>
            <a:ext cx="2372180" cy="1249366"/>
          </a:xfrm>
        </p:spPr>
      </p:pic>
      <p:sp>
        <p:nvSpPr>
          <p:cNvPr id="4" name="TextBox 3">
            <a:extLst>
              <a:ext uri="{FF2B5EF4-FFF2-40B4-BE49-F238E27FC236}">
                <a16:creationId xmlns:a16="http://schemas.microsoft.com/office/drawing/2014/main" id="{D97A41FB-D742-470B-8113-C01240731C5C}"/>
              </a:ext>
            </a:extLst>
          </p:cNvPr>
          <p:cNvSpPr txBox="1"/>
          <p:nvPr/>
        </p:nvSpPr>
        <p:spPr>
          <a:xfrm>
            <a:off x="1782990" y="663385"/>
            <a:ext cx="8981620" cy="923330"/>
          </a:xfrm>
          <a:prstGeom prst="rect">
            <a:avLst/>
          </a:prstGeom>
          <a:noFill/>
        </p:spPr>
        <p:txBody>
          <a:bodyPr wrap="square" rtlCol="0">
            <a:spAutoFit/>
          </a:bodyPr>
          <a:lstStyle/>
          <a:p>
            <a:pPr algn="ctr"/>
            <a:r>
              <a:rPr lang="en-GB" sz="5400" dirty="0"/>
              <a:t>Diesel Power</a:t>
            </a:r>
          </a:p>
        </p:txBody>
      </p:sp>
      <p:sp>
        <p:nvSpPr>
          <p:cNvPr id="6" name="TextBox 5">
            <a:extLst>
              <a:ext uri="{FF2B5EF4-FFF2-40B4-BE49-F238E27FC236}">
                <a16:creationId xmlns:a16="http://schemas.microsoft.com/office/drawing/2014/main" id="{361BEA6E-3F05-20E8-173A-D211AD92A365}"/>
              </a:ext>
            </a:extLst>
          </p:cNvPr>
          <p:cNvSpPr txBox="1"/>
          <p:nvPr/>
        </p:nvSpPr>
        <p:spPr>
          <a:xfrm>
            <a:off x="-2466520" y="5081412"/>
            <a:ext cx="8981620" cy="1200329"/>
          </a:xfrm>
          <a:prstGeom prst="rect">
            <a:avLst/>
          </a:prstGeom>
          <a:noFill/>
        </p:spPr>
        <p:txBody>
          <a:bodyPr wrap="square" rtlCol="0">
            <a:spAutoFit/>
          </a:bodyPr>
          <a:lstStyle/>
          <a:p>
            <a:pPr algn="ctr"/>
            <a:r>
              <a:rPr lang="en-GB" sz="7200" dirty="0"/>
              <a:t>1950s</a:t>
            </a:r>
          </a:p>
        </p:txBody>
      </p:sp>
      <p:pic>
        <p:nvPicPr>
          <p:cNvPr id="11266" name="Picture 2" descr="Diesel Trains: Standard Service - Heritage Railway and Steam Train ...">
            <a:extLst>
              <a:ext uri="{FF2B5EF4-FFF2-40B4-BE49-F238E27FC236}">
                <a16:creationId xmlns:a16="http://schemas.microsoft.com/office/drawing/2014/main" id="{289A6364-0AE7-9057-9FB4-86656D6C0E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6675" y="2267230"/>
            <a:ext cx="3641725" cy="3641725"/>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undefined">
            <a:extLst>
              <a:ext uri="{FF2B5EF4-FFF2-40B4-BE49-F238E27FC236}">
                <a16:creationId xmlns:a16="http://schemas.microsoft.com/office/drawing/2014/main" id="{C5791C24-19EE-065C-6DF8-D984447F70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6951" y="2036759"/>
            <a:ext cx="5311775" cy="3228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42934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004FD-BD22-417A-9305-CBBB1252B60A}"/>
              </a:ext>
            </a:extLst>
          </p:cNvPr>
          <p:cNvSpPr>
            <a:spLocks noGrp="1"/>
          </p:cNvSpPr>
          <p:nvPr>
            <p:ph type="title"/>
          </p:nvPr>
        </p:nvSpPr>
        <p:spPr/>
        <p:txBody>
          <a:bodyPr/>
          <a:lstStyle/>
          <a:p>
            <a:endParaRPr lang="en-GB" dirty="0"/>
          </a:p>
        </p:txBody>
      </p:sp>
      <p:sp>
        <p:nvSpPr>
          <p:cNvPr id="9" name="Rectangle 8">
            <a:extLst>
              <a:ext uri="{FF2B5EF4-FFF2-40B4-BE49-F238E27FC236}">
                <a16:creationId xmlns:a16="http://schemas.microsoft.com/office/drawing/2014/main" id="{7CCD2A2F-5C15-4E6E-A47F-783119551DE2}"/>
              </a:ext>
            </a:extLst>
          </p:cNvPr>
          <p:cNvSpPr/>
          <p:nvPr/>
        </p:nvSpPr>
        <p:spPr>
          <a:xfrm>
            <a:off x="299651" y="288389"/>
            <a:ext cx="11592697" cy="6197108"/>
          </a:xfrm>
          <a:prstGeom prst="rect">
            <a:avLst/>
          </a:prstGeom>
          <a:solidFill>
            <a:schemeClr val="accent6">
              <a:lumMod val="40000"/>
              <a:lumOff val="60000"/>
              <a:alpha val="8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B263E31A-85C9-4D48-B678-AF745EEB666E}"/>
              </a:ext>
            </a:extLst>
          </p:cNvPr>
          <p:cNvSpPr txBox="1"/>
          <p:nvPr/>
        </p:nvSpPr>
        <p:spPr>
          <a:xfrm>
            <a:off x="9231195" y="-282365"/>
            <a:ext cx="3199702" cy="268674"/>
          </a:xfrm>
          <a:prstGeom prst="rect">
            <a:avLst/>
          </a:prstGeom>
          <a:noFill/>
        </p:spPr>
        <p:txBody>
          <a:bodyPr wrap="square" rtlCol="0">
            <a:spAutoFit/>
          </a:bodyPr>
          <a:lstStyle/>
          <a:p>
            <a:pPr algn="ctr"/>
            <a:endParaRPr lang="en-GB" sz="3600" dirty="0"/>
          </a:p>
        </p:txBody>
      </p:sp>
      <p:pic>
        <p:nvPicPr>
          <p:cNvPr id="15" name="Content Placeholder 14" descr="A close up of a sign&#10;&#10;Description automatically generated">
            <a:extLst>
              <a:ext uri="{FF2B5EF4-FFF2-40B4-BE49-F238E27FC236}">
                <a16:creationId xmlns:a16="http://schemas.microsoft.com/office/drawing/2014/main" id="{4400FD38-4FE7-44CA-AB56-E580362971CE}"/>
              </a:ext>
            </a:extLst>
          </p:cNvPr>
          <p:cNvPicPr>
            <a:picLocks noGrp="1" noChangeAspect="1"/>
          </p:cNvPicPr>
          <p:nvPr>
            <p:ph idx="1"/>
          </p:nvPr>
        </p:nvPicPr>
        <p:blipFill>
          <a:blip r:embed="rId3"/>
          <a:stretch>
            <a:fillRect/>
          </a:stretch>
        </p:blipFill>
        <p:spPr>
          <a:xfrm>
            <a:off x="838200" y="576259"/>
            <a:ext cx="2372180" cy="1249366"/>
          </a:xfrm>
        </p:spPr>
      </p:pic>
      <p:sp>
        <p:nvSpPr>
          <p:cNvPr id="4" name="TextBox 3">
            <a:extLst>
              <a:ext uri="{FF2B5EF4-FFF2-40B4-BE49-F238E27FC236}">
                <a16:creationId xmlns:a16="http://schemas.microsoft.com/office/drawing/2014/main" id="{D97A41FB-D742-470B-8113-C01240731C5C}"/>
              </a:ext>
            </a:extLst>
          </p:cNvPr>
          <p:cNvSpPr txBox="1"/>
          <p:nvPr/>
        </p:nvSpPr>
        <p:spPr>
          <a:xfrm>
            <a:off x="3060554" y="749819"/>
            <a:ext cx="8981620" cy="923330"/>
          </a:xfrm>
          <a:prstGeom prst="rect">
            <a:avLst/>
          </a:prstGeom>
          <a:noFill/>
        </p:spPr>
        <p:txBody>
          <a:bodyPr wrap="square" rtlCol="0">
            <a:spAutoFit/>
          </a:bodyPr>
          <a:lstStyle/>
          <a:p>
            <a:pPr algn="ctr"/>
            <a:r>
              <a:rPr lang="en-GB" sz="5400" dirty="0"/>
              <a:t>1963 – Beeching Report</a:t>
            </a:r>
          </a:p>
        </p:txBody>
      </p:sp>
      <p:sp>
        <p:nvSpPr>
          <p:cNvPr id="7" name="TextBox 6">
            <a:extLst>
              <a:ext uri="{FF2B5EF4-FFF2-40B4-BE49-F238E27FC236}">
                <a16:creationId xmlns:a16="http://schemas.microsoft.com/office/drawing/2014/main" id="{08981F90-B0EC-4CCA-A30F-B4BF08A9FDA4}"/>
              </a:ext>
            </a:extLst>
          </p:cNvPr>
          <p:cNvSpPr txBox="1"/>
          <p:nvPr/>
        </p:nvSpPr>
        <p:spPr>
          <a:xfrm>
            <a:off x="7419204" y="1743616"/>
            <a:ext cx="3934596" cy="3970318"/>
          </a:xfrm>
          <a:prstGeom prst="rect">
            <a:avLst/>
          </a:prstGeom>
          <a:noFill/>
        </p:spPr>
        <p:txBody>
          <a:bodyPr wrap="square">
            <a:spAutoFit/>
          </a:bodyPr>
          <a:lstStyle/>
          <a:p>
            <a:endParaRPr lang="en-GB" sz="2800" dirty="0"/>
          </a:p>
          <a:p>
            <a:r>
              <a:rPr lang="en-GB" sz="2800" dirty="0"/>
              <a:t>Dr. Richard Beeching is appointed to oversee a controversial period of change. Over 2,000 stations and 5,000 miles of track are earmarked for closure. </a:t>
            </a:r>
          </a:p>
          <a:p>
            <a:endParaRPr lang="en-GB" sz="2800" dirty="0"/>
          </a:p>
        </p:txBody>
      </p:sp>
      <p:pic>
        <p:nvPicPr>
          <p:cNvPr id="6" name="Picture 5">
            <a:extLst>
              <a:ext uri="{FF2B5EF4-FFF2-40B4-BE49-F238E27FC236}">
                <a16:creationId xmlns:a16="http://schemas.microsoft.com/office/drawing/2014/main" id="{21CA9A2F-1136-5850-35B4-9584300ADE6B}"/>
              </a:ext>
            </a:extLst>
          </p:cNvPr>
          <p:cNvPicPr>
            <a:picLocks noChangeAspect="1"/>
          </p:cNvPicPr>
          <p:nvPr/>
        </p:nvPicPr>
        <p:blipFill>
          <a:blip r:embed="rId4"/>
          <a:stretch>
            <a:fillRect/>
          </a:stretch>
        </p:blipFill>
        <p:spPr>
          <a:xfrm>
            <a:off x="2377638" y="1999185"/>
            <a:ext cx="4038632" cy="3750158"/>
          </a:xfrm>
          <a:prstGeom prst="rect">
            <a:avLst/>
          </a:prstGeom>
        </p:spPr>
      </p:pic>
    </p:spTree>
    <p:extLst>
      <p:ext uri="{BB962C8B-B14F-4D97-AF65-F5344CB8AC3E}">
        <p14:creationId xmlns:p14="http://schemas.microsoft.com/office/powerpoint/2010/main" val="3627345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004FD-BD22-417A-9305-CBBB1252B60A}"/>
              </a:ext>
            </a:extLst>
          </p:cNvPr>
          <p:cNvSpPr>
            <a:spLocks noGrp="1"/>
          </p:cNvSpPr>
          <p:nvPr>
            <p:ph type="title"/>
          </p:nvPr>
        </p:nvSpPr>
        <p:spPr/>
        <p:txBody>
          <a:bodyPr/>
          <a:lstStyle/>
          <a:p>
            <a:endParaRPr lang="en-GB" dirty="0"/>
          </a:p>
        </p:txBody>
      </p:sp>
      <p:sp>
        <p:nvSpPr>
          <p:cNvPr id="9" name="Rectangle 8">
            <a:extLst>
              <a:ext uri="{FF2B5EF4-FFF2-40B4-BE49-F238E27FC236}">
                <a16:creationId xmlns:a16="http://schemas.microsoft.com/office/drawing/2014/main" id="{7CCD2A2F-5C15-4E6E-A47F-783119551DE2}"/>
              </a:ext>
            </a:extLst>
          </p:cNvPr>
          <p:cNvSpPr/>
          <p:nvPr/>
        </p:nvSpPr>
        <p:spPr>
          <a:xfrm>
            <a:off x="410862" y="330446"/>
            <a:ext cx="11592697" cy="6197108"/>
          </a:xfrm>
          <a:prstGeom prst="rect">
            <a:avLst/>
          </a:prstGeom>
          <a:solidFill>
            <a:schemeClr val="accent6">
              <a:lumMod val="40000"/>
              <a:lumOff val="60000"/>
              <a:alpha val="8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B263E31A-85C9-4D48-B678-AF745EEB666E}"/>
              </a:ext>
            </a:extLst>
          </p:cNvPr>
          <p:cNvSpPr txBox="1"/>
          <p:nvPr/>
        </p:nvSpPr>
        <p:spPr>
          <a:xfrm>
            <a:off x="9231195" y="-282365"/>
            <a:ext cx="3199702" cy="268674"/>
          </a:xfrm>
          <a:prstGeom prst="rect">
            <a:avLst/>
          </a:prstGeom>
          <a:noFill/>
        </p:spPr>
        <p:txBody>
          <a:bodyPr wrap="square" rtlCol="0">
            <a:spAutoFit/>
          </a:bodyPr>
          <a:lstStyle/>
          <a:p>
            <a:pPr algn="ctr"/>
            <a:endParaRPr lang="en-GB" sz="3600" dirty="0"/>
          </a:p>
        </p:txBody>
      </p:sp>
      <p:pic>
        <p:nvPicPr>
          <p:cNvPr id="15" name="Content Placeholder 14" descr="A close up of a sign&#10;&#10;Description automatically generated">
            <a:extLst>
              <a:ext uri="{FF2B5EF4-FFF2-40B4-BE49-F238E27FC236}">
                <a16:creationId xmlns:a16="http://schemas.microsoft.com/office/drawing/2014/main" id="{4400FD38-4FE7-44CA-AB56-E580362971CE}"/>
              </a:ext>
            </a:extLst>
          </p:cNvPr>
          <p:cNvPicPr>
            <a:picLocks noGrp="1" noChangeAspect="1"/>
          </p:cNvPicPr>
          <p:nvPr>
            <p:ph idx="1"/>
          </p:nvPr>
        </p:nvPicPr>
        <p:blipFill>
          <a:blip r:embed="rId3"/>
          <a:stretch>
            <a:fillRect/>
          </a:stretch>
        </p:blipFill>
        <p:spPr>
          <a:xfrm>
            <a:off x="838200" y="576259"/>
            <a:ext cx="2372180" cy="1249366"/>
          </a:xfrm>
        </p:spPr>
      </p:pic>
      <p:pic>
        <p:nvPicPr>
          <p:cNvPr id="12290" name="Picture 2" descr="undefined">
            <a:extLst>
              <a:ext uri="{FF2B5EF4-FFF2-40B4-BE49-F238E27FC236}">
                <a16:creationId xmlns:a16="http://schemas.microsoft.com/office/drawing/2014/main" id="{0CA26CD9-2D64-E9CD-2050-FA82CAB47E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0380" y="2169762"/>
            <a:ext cx="5740400" cy="35877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DE818B9-0608-9DE7-BCD6-8EA14BA190CA}"/>
              </a:ext>
            </a:extLst>
          </p:cNvPr>
          <p:cNvSpPr txBox="1"/>
          <p:nvPr/>
        </p:nvSpPr>
        <p:spPr>
          <a:xfrm>
            <a:off x="3060554" y="749819"/>
            <a:ext cx="8981620" cy="923330"/>
          </a:xfrm>
          <a:prstGeom prst="rect">
            <a:avLst/>
          </a:prstGeom>
          <a:noFill/>
        </p:spPr>
        <p:txBody>
          <a:bodyPr wrap="square" rtlCol="0">
            <a:spAutoFit/>
          </a:bodyPr>
          <a:lstStyle/>
          <a:p>
            <a:pPr algn="ctr"/>
            <a:r>
              <a:rPr lang="en-GB" sz="5400" dirty="0"/>
              <a:t>1965 – Double Arrow logo</a:t>
            </a:r>
          </a:p>
        </p:txBody>
      </p:sp>
    </p:spTree>
    <p:extLst>
      <p:ext uri="{BB962C8B-B14F-4D97-AF65-F5344CB8AC3E}">
        <p14:creationId xmlns:p14="http://schemas.microsoft.com/office/powerpoint/2010/main" val="8458618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004FD-BD22-417A-9305-CBBB1252B60A}"/>
              </a:ext>
            </a:extLst>
          </p:cNvPr>
          <p:cNvSpPr>
            <a:spLocks noGrp="1"/>
          </p:cNvSpPr>
          <p:nvPr>
            <p:ph type="title"/>
          </p:nvPr>
        </p:nvSpPr>
        <p:spPr/>
        <p:txBody>
          <a:bodyPr/>
          <a:lstStyle/>
          <a:p>
            <a:endParaRPr lang="en-GB" dirty="0"/>
          </a:p>
        </p:txBody>
      </p:sp>
      <p:sp>
        <p:nvSpPr>
          <p:cNvPr id="9" name="Rectangle 8">
            <a:extLst>
              <a:ext uri="{FF2B5EF4-FFF2-40B4-BE49-F238E27FC236}">
                <a16:creationId xmlns:a16="http://schemas.microsoft.com/office/drawing/2014/main" id="{7CCD2A2F-5C15-4E6E-A47F-783119551DE2}"/>
              </a:ext>
            </a:extLst>
          </p:cNvPr>
          <p:cNvSpPr/>
          <p:nvPr/>
        </p:nvSpPr>
        <p:spPr>
          <a:xfrm>
            <a:off x="410862" y="330446"/>
            <a:ext cx="11592697" cy="6197108"/>
          </a:xfrm>
          <a:prstGeom prst="rect">
            <a:avLst/>
          </a:prstGeom>
          <a:solidFill>
            <a:schemeClr val="accent6">
              <a:lumMod val="40000"/>
              <a:lumOff val="60000"/>
              <a:alpha val="8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B263E31A-85C9-4D48-B678-AF745EEB666E}"/>
              </a:ext>
            </a:extLst>
          </p:cNvPr>
          <p:cNvSpPr txBox="1"/>
          <p:nvPr/>
        </p:nvSpPr>
        <p:spPr>
          <a:xfrm>
            <a:off x="9231195" y="-282365"/>
            <a:ext cx="3199702" cy="268674"/>
          </a:xfrm>
          <a:prstGeom prst="rect">
            <a:avLst/>
          </a:prstGeom>
          <a:noFill/>
        </p:spPr>
        <p:txBody>
          <a:bodyPr wrap="square" rtlCol="0">
            <a:spAutoFit/>
          </a:bodyPr>
          <a:lstStyle/>
          <a:p>
            <a:pPr algn="ctr"/>
            <a:endParaRPr lang="en-GB" sz="3600" dirty="0"/>
          </a:p>
        </p:txBody>
      </p:sp>
      <p:pic>
        <p:nvPicPr>
          <p:cNvPr id="15" name="Content Placeholder 14" descr="A close up of a sign&#10;&#10;Description automatically generated">
            <a:extLst>
              <a:ext uri="{FF2B5EF4-FFF2-40B4-BE49-F238E27FC236}">
                <a16:creationId xmlns:a16="http://schemas.microsoft.com/office/drawing/2014/main" id="{4400FD38-4FE7-44CA-AB56-E580362971CE}"/>
              </a:ext>
            </a:extLst>
          </p:cNvPr>
          <p:cNvPicPr>
            <a:picLocks noGrp="1" noChangeAspect="1"/>
          </p:cNvPicPr>
          <p:nvPr>
            <p:ph idx="1"/>
          </p:nvPr>
        </p:nvPicPr>
        <p:blipFill>
          <a:blip r:embed="rId3"/>
          <a:stretch>
            <a:fillRect/>
          </a:stretch>
        </p:blipFill>
        <p:spPr>
          <a:xfrm>
            <a:off x="838200" y="576259"/>
            <a:ext cx="2372180" cy="1249366"/>
          </a:xfrm>
        </p:spPr>
      </p:pic>
      <p:sp>
        <p:nvSpPr>
          <p:cNvPr id="4" name="TextBox 3">
            <a:extLst>
              <a:ext uri="{FF2B5EF4-FFF2-40B4-BE49-F238E27FC236}">
                <a16:creationId xmlns:a16="http://schemas.microsoft.com/office/drawing/2014/main" id="{D97A41FB-D742-470B-8113-C01240731C5C}"/>
              </a:ext>
            </a:extLst>
          </p:cNvPr>
          <p:cNvSpPr txBox="1"/>
          <p:nvPr/>
        </p:nvSpPr>
        <p:spPr>
          <a:xfrm>
            <a:off x="4490812" y="576259"/>
            <a:ext cx="8981620" cy="923330"/>
          </a:xfrm>
          <a:prstGeom prst="rect">
            <a:avLst/>
          </a:prstGeom>
          <a:noFill/>
        </p:spPr>
        <p:txBody>
          <a:bodyPr wrap="square" rtlCol="0">
            <a:spAutoFit/>
          </a:bodyPr>
          <a:lstStyle/>
          <a:p>
            <a:pPr algn="ctr"/>
            <a:r>
              <a:rPr lang="en-GB" sz="5400" dirty="0"/>
              <a:t>1966</a:t>
            </a:r>
          </a:p>
        </p:txBody>
      </p:sp>
      <p:pic>
        <p:nvPicPr>
          <p:cNvPr id="10" name="Picture 9">
            <a:extLst>
              <a:ext uri="{FF2B5EF4-FFF2-40B4-BE49-F238E27FC236}">
                <a16:creationId xmlns:a16="http://schemas.microsoft.com/office/drawing/2014/main" id="{25B55835-CCD5-51CC-F859-E6462969C4F3}"/>
              </a:ext>
            </a:extLst>
          </p:cNvPr>
          <p:cNvPicPr>
            <a:picLocks noChangeAspect="1"/>
          </p:cNvPicPr>
          <p:nvPr/>
        </p:nvPicPr>
        <p:blipFill>
          <a:blip r:embed="rId4"/>
          <a:stretch>
            <a:fillRect/>
          </a:stretch>
        </p:blipFill>
        <p:spPr>
          <a:xfrm>
            <a:off x="6846652" y="1548455"/>
            <a:ext cx="4675706" cy="4255553"/>
          </a:xfrm>
          <a:prstGeom prst="rect">
            <a:avLst/>
          </a:prstGeom>
        </p:spPr>
      </p:pic>
      <p:sp>
        <p:nvSpPr>
          <p:cNvPr id="14" name="TextBox 13">
            <a:extLst>
              <a:ext uri="{FF2B5EF4-FFF2-40B4-BE49-F238E27FC236}">
                <a16:creationId xmlns:a16="http://schemas.microsoft.com/office/drawing/2014/main" id="{6E13EDC7-6555-1E84-E07D-66417B13F27F}"/>
              </a:ext>
            </a:extLst>
          </p:cNvPr>
          <p:cNvSpPr txBox="1"/>
          <p:nvPr/>
        </p:nvSpPr>
        <p:spPr>
          <a:xfrm>
            <a:off x="564970" y="2724052"/>
            <a:ext cx="6216650" cy="2308324"/>
          </a:xfrm>
          <a:prstGeom prst="rect">
            <a:avLst/>
          </a:prstGeom>
          <a:noFill/>
        </p:spPr>
        <p:txBody>
          <a:bodyPr wrap="square">
            <a:spAutoFit/>
          </a:bodyPr>
          <a:lstStyle/>
          <a:p>
            <a:r>
              <a:rPr lang="en-GB" sz="2400" dirty="0"/>
              <a:t>Asquith Xavier is rejected from a guard job at Euston because of an internal ban on non-white employees. He takes his case to the British Railways Board. This leads to an investigation and the introduction of equal opportunities for people of colour working at major stations.</a:t>
            </a:r>
          </a:p>
        </p:txBody>
      </p:sp>
    </p:spTree>
    <p:extLst>
      <p:ext uri="{BB962C8B-B14F-4D97-AF65-F5344CB8AC3E}">
        <p14:creationId xmlns:p14="http://schemas.microsoft.com/office/powerpoint/2010/main" val="26481548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7453A1-CA22-B470-A7E6-24CEB52949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519CCB-74B4-61BB-785C-6232B67D2C6B}"/>
              </a:ext>
            </a:extLst>
          </p:cNvPr>
          <p:cNvSpPr>
            <a:spLocks noGrp="1"/>
          </p:cNvSpPr>
          <p:nvPr>
            <p:ph type="title"/>
          </p:nvPr>
        </p:nvSpPr>
        <p:spPr/>
        <p:txBody>
          <a:bodyPr/>
          <a:lstStyle/>
          <a:p>
            <a:endParaRPr lang="en-GB" dirty="0"/>
          </a:p>
        </p:txBody>
      </p:sp>
      <p:sp>
        <p:nvSpPr>
          <p:cNvPr id="9" name="Rectangle 8">
            <a:extLst>
              <a:ext uri="{FF2B5EF4-FFF2-40B4-BE49-F238E27FC236}">
                <a16:creationId xmlns:a16="http://schemas.microsoft.com/office/drawing/2014/main" id="{F2EBB1AA-F5F6-5D3F-DF2E-614584A2AD20}"/>
              </a:ext>
            </a:extLst>
          </p:cNvPr>
          <p:cNvSpPr/>
          <p:nvPr/>
        </p:nvSpPr>
        <p:spPr>
          <a:xfrm>
            <a:off x="299651" y="93119"/>
            <a:ext cx="11592697" cy="6399756"/>
          </a:xfrm>
          <a:prstGeom prst="rect">
            <a:avLst/>
          </a:prstGeom>
          <a:solidFill>
            <a:schemeClr val="accent6">
              <a:lumMod val="40000"/>
              <a:lumOff val="60000"/>
              <a:alpha val="8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07B23A5-67AB-3847-2CFE-747BB19590AC}"/>
              </a:ext>
            </a:extLst>
          </p:cNvPr>
          <p:cNvSpPr txBox="1"/>
          <p:nvPr/>
        </p:nvSpPr>
        <p:spPr>
          <a:xfrm>
            <a:off x="9231195" y="-282365"/>
            <a:ext cx="3199702" cy="2686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 name="Content Placeholder 14" descr="A close up of a sign&#10;&#10;Description automatically generated">
            <a:extLst>
              <a:ext uri="{FF2B5EF4-FFF2-40B4-BE49-F238E27FC236}">
                <a16:creationId xmlns:a16="http://schemas.microsoft.com/office/drawing/2014/main" id="{A5B989B0-694B-E1CB-9136-9DA7C8BE0E16}"/>
              </a:ext>
            </a:extLst>
          </p:cNvPr>
          <p:cNvPicPr>
            <a:picLocks noGrp="1" noChangeAspect="1"/>
          </p:cNvPicPr>
          <p:nvPr>
            <p:ph idx="1"/>
          </p:nvPr>
        </p:nvPicPr>
        <p:blipFill>
          <a:blip r:embed="rId3"/>
          <a:stretch>
            <a:fillRect/>
          </a:stretch>
        </p:blipFill>
        <p:spPr>
          <a:xfrm>
            <a:off x="838200" y="576259"/>
            <a:ext cx="2372180" cy="1249366"/>
          </a:xfrm>
        </p:spPr>
      </p:pic>
      <p:pic>
        <p:nvPicPr>
          <p:cNvPr id="1026" name="Picture 2" descr="Early horse-drawn train. Historical engraving of one of the first ...">
            <a:extLst>
              <a:ext uri="{FF2B5EF4-FFF2-40B4-BE49-F238E27FC236}">
                <a16:creationId xmlns:a16="http://schemas.microsoft.com/office/drawing/2014/main" id="{5A9F7052-3F4D-550C-EA11-639DBC374DA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 b="16111"/>
          <a:stretch/>
        </p:blipFill>
        <p:spPr bwMode="auto">
          <a:xfrm>
            <a:off x="4373189" y="1126153"/>
            <a:ext cx="6838950" cy="433368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BBD05DB-6976-4D00-E530-E6B7B5E79C64}"/>
              </a:ext>
            </a:extLst>
          </p:cNvPr>
          <p:cNvSpPr txBox="1"/>
          <p:nvPr/>
        </p:nvSpPr>
        <p:spPr>
          <a:xfrm>
            <a:off x="-2189460" y="3227197"/>
            <a:ext cx="8981620" cy="584775"/>
          </a:xfrm>
          <a:prstGeom prst="rect">
            <a:avLst/>
          </a:prstGeom>
          <a:noFill/>
        </p:spPr>
        <p:txBody>
          <a:bodyPr wrap="square" rtlCol="0">
            <a:spAutoFit/>
          </a:bodyPr>
          <a:lstStyle/>
          <a:p>
            <a:pPr algn="ctr"/>
            <a:r>
              <a:rPr lang="en-GB" sz="3200" dirty="0"/>
              <a:t>Over 400 years ago</a:t>
            </a:r>
          </a:p>
        </p:txBody>
      </p:sp>
    </p:spTree>
    <p:extLst>
      <p:ext uri="{BB962C8B-B14F-4D97-AF65-F5344CB8AC3E}">
        <p14:creationId xmlns:p14="http://schemas.microsoft.com/office/powerpoint/2010/main" val="651793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87A387-FF61-7341-A3DA-9F50A6444B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10E583-F949-2EF0-4057-C4EFC97914EA}"/>
              </a:ext>
            </a:extLst>
          </p:cNvPr>
          <p:cNvSpPr>
            <a:spLocks noGrp="1"/>
          </p:cNvSpPr>
          <p:nvPr>
            <p:ph type="title"/>
          </p:nvPr>
        </p:nvSpPr>
        <p:spPr/>
        <p:txBody>
          <a:bodyPr/>
          <a:lstStyle/>
          <a:p>
            <a:endParaRPr lang="en-GB" dirty="0"/>
          </a:p>
        </p:txBody>
      </p:sp>
      <p:sp>
        <p:nvSpPr>
          <p:cNvPr id="9" name="Rectangle 8">
            <a:extLst>
              <a:ext uri="{FF2B5EF4-FFF2-40B4-BE49-F238E27FC236}">
                <a16:creationId xmlns:a16="http://schemas.microsoft.com/office/drawing/2014/main" id="{8B187F03-426C-B5C5-04FE-7DB421A63820}"/>
              </a:ext>
            </a:extLst>
          </p:cNvPr>
          <p:cNvSpPr/>
          <p:nvPr/>
        </p:nvSpPr>
        <p:spPr>
          <a:xfrm>
            <a:off x="410862" y="330446"/>
            <a:ext cx="11592697" cy="6197108"/>
          </a:xfrm>
          <a:prstGeom prst="rect">
            <a:avLst/>
          </a:prstGeom>
          <a:solidFill>
            <a:schemeClr val="accent6">
              <a:lumMod val="40000"/>
              <a:lumOff val="60000"/>
              <a:alpha val="8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C8F5F569-E446-7B40-0138-6FC02F74CBB4}"/>
              </a:ext>
            </a:extLst>
          </p:cNvPr>
          <p:cNvSpPr txBox="1"/>
          <p:nvPr/>
        </p:nvSpPr>
        <p:spPr>
          <a:xfrm>
            <a:off x="9231195" y="-282365"/>
            <a:ext cx="3199702" cy="268674"/>
          </a:xfrm>
          <a:prstGeom prst="rect">
            <a:avLst/>
          </a:prstGeom>
          <a:noFill/>
        </p:spPr>
        <p:txBody>
          <a:bodyPr wrap="square" rtlCol="0">
            <a:spAutoFit/>
          </a:bodyPr>
          <a:lstStyle/>
          <a:p>
            <a:pPr algn="ctr"/>
            <a:endParaRPr lang="en-GB" sz="3600" dirty="0"/>
          </a:p>
        </p:txBody>
      </p:sp>
      <p:pic>
        <p:nvPicPr>
          <p:cNvPr id="15" name="Content Placeholder 14" descr="A close up of a sign&#10;&#10;Description automatically generated">
            <a:extLst>
              <a:ext uri="{FF2B5EF4-FFF2-40B4-BE49-F238E27FC236}">
                <a16:creationId xmlns:a16="http://schemas.microsoft.com/office/drawing/2014/main" id="{C841E4AE-67B9-5A8E-8946-FBA7C9E6F298}"/>
              </a:ext>
            </a:extLst>
          </p:cNvPr>
          <p:cNvPicPr>
            <a:picLocks noGrp="1" noChangeAspect="1"/>
          </p:cNvPicPr>
          <p:nvPr>
            <p:ph idx="1"/>
          </p:nvPr>
        </p:nvPicPr>
        <p:blipFill>
          <a:blip r:embed="rId3"/>
          <a:stretch>
            <a:fillRect/>
          </a:stretch>
        </p:blipFill>
        <p:spPr>
          <a:xfrm>
            <a:off x="838200" y="576259"/>
            <a:ext cx="2372180" cy="1249366"/>
          </a:xfrm>
        </p:spPr>
      </p:pic>
      <p:sp>
        <p:nvSpPr>
          <p:cNvPr id="4" name="TextBox 3">
            <a:extLst>
              <a:ext uri="{FF2B5EF4-FFF2-40B4-BE49-F238E27FC236}">
                <a16:creationId xmlns:a16="http://schemas.microsoft.com/office/drawing/2014/main" id="{E4339A87-D3F6-6510-A912-91A9292C5FF7}"/>
              </a:ext>
            </a:extLst>
          </p:cNvPr>
          <p:cNvSpPr txBox="1"/>
          <p:nvPr/>
        </p:nvSpPr>
        <p:spPr>
          <a:xfrm>
            <a:off x="4490812" y="576259"/>
            <a:ext cx="8981620" cy="923330"/>
          </a:xfrm>
          <a:prstGeom prst="rect">
            <a:avLst/>
          </a:prstGeom>
          <a:noFill/>
        </p:spPr>
        <p:txBody>
          <a:bodyPr wrap="square" rtlCol="0">
            <a:spAutoFit/>
          </a:bodyPr>
          <a:lstStyle/>
          <a:p>
            <a:pPr algn="ctr"/>
            <a:r>
              <a:rPr lang="en-GB" sz="5400" dirty="0"/>
              <a:t>1979</a:t>
            </a:r>
          </a:p>
        </p:txBody>
      </p:sp>
      <p:sp>
        <p:nvSpPr>
          <p:cNvPr id="14" name="TextBox 13">
            <a:extLst>
              <a:ext uri="{FF2B5EF4-FFF2-40B4-BE49-F238E27FC236}">
                <a16:creationId xmlns:a16="http://schemas.microsoft.com/office/drawing/2014/main" id="{1A655685-F5CC-5DF2-8D11-505510F3D606}"/>
              </a:ext>
            </a:extLst>
          </p:cNvPr>
          <p:cNvSpPr txBox="1"/>
          <p:nvPr/>
        </p:nvSpPr>
        <p:spPr>
          <a:xfrm>
            <a:off x="6099474" y="2657474"/>
            <a:ext cx="6216650" cy="2308324"/>
          </a:xfrm>
          <a:prstGeom prst="rect">
            <a:avLst/>
          </a:prstGeom>
          <a:noFill/>
        </p:spPr>
        <p:txBody>
          <a:bodyPr wrap="square">
            <a:spAutoFit/>
          </a:bodyPr>
          <a:lstStyle/>
          <a:p>
            <a:r>
              <a:rPr lang="en-GB" sz="2400" b="0" i="0" dirty="0">
                <a:solidFill>
                  <a:srgbClr val="000000"/>
                </a:solidFill>
                <a:effectLst/>
                <a:latin typeface="Arial" panose="020B0604020202020204" pitchFamily="34" charset="0"/>
              </a:rPr>
              <a:t>Karen Harrison applies to the British Rail driver training programme, signing her application K. Harrison.</a:t>
            </a:r>
            <a:r>
              <a:rPr lang="en-GB" sz="2400" b="1" i="0" dirty="0">
                <a:solidFill>
                  <a:srgbClr val="E30613"/>
                </a:solidFill>
                <a:effectLst/>
                <a:latin typeface="Arial" panose="020B0604020202020204" pitchFamily="34" charset="0"/>
              </a:rPr>
              <a:t> </a:t>
            </a:r>
            <a:r>
              <a:rPr lang="en-GB" sz="2400" b="0" i="0" dirty="0">
                <a:solidFill>
                  <a:srgbClr val="000000"/>
                </a:solidFill>
                <a:effectLst/>
                <a:latin typeface="Arial" panose="020B0604020202020204" pitchFamily="34" charset="0"/>
              </a:rPr>
              <a:t>At interview stage, bosses realise she’s not a man. Karen qualifies as one of the first female drivers, but workplace recognition is a challenge. </a:t>
            </a:r>
            <a:endParaRPr lang="en-GB" sz="2400" dirty="0"/>
          </a:p>
        </p:txBody>
      </p:sp>
      <p:pic>
        <p:nvPicPr>
          <p:cNvPr id="6" name="Picture 5">
            <a:extLst>
              <a:ext uri="{FF2B5EF4-FFF2-40B4-BE49-F238E27FC236}">
                <a16:creationId xmlns:a16="http://schemas.microsoft.com/office/drawing/2014/main" id="{E2935686-B62F-8AC1-4400-82FDC22C6101}"/>
              </a:ext>
            </a:extLst>
          </p:cNvPr>
          <p:cNvPicPr>
            <a:picLocks noChangeAspect="1"/>
          </p:cNvPicPr>
          <p:nvPr/>
        </p:nvPicPr>
        <p:blipFill>
          <a:blip r:embed="rId4"/>
          <a:stretch>
            <a:fillRect/>
          </a:stretch>
        </p:blipFill>
        <p:spPr>
          <a:xfrm>
            <a:off x="723427" y="2098375"/>
            <a:ext cx="5182074" cy="3886555"/>
          </a:xfrm>
          <a:prstGeom prst="rect">
            <a:avLst/>
          </a:prstGeom>
        </p:spPr>
      </p:pic>
    </p:spTree>
    <p:extLst>
      <p:ext uri="{BB962C8B-B14F-4D97-AF65-F5344CB8AC3E}">
        <p14:creationId xmlns:p14="http://schemas.microsoft.com/office/powerpoint/2010/main" val="10326586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004FD-BD22-417A-9305-CBBB1252B60A}"/>
              </a:ext>
            </a:extLst>
          </p:cNvPr>
          <p:cNvSpPr>
            <a:spLocks noGrp="1"/>
          </p:cNvSpPr>
          <p:nvPr>
            <p:ph type="title"/>
          </p:nvPr>
        </p:nvSpPr>
        <p:spPr/>
        <p:txBody>
          <a:bodyPr/>
          <a:lstStyle/>
          <a:p>
            <a:endParaRPr lang="en-GB" dirty="0"/>
          </a:p>
        </p:txBody>
      </p:sp>
      <p:sp>
        <p:nvSpPr>
          <p:cNvPr id="9" name="Rectangle 8">
            <a:extLst>
              <a:ext uri="{FF2B5EF4-FFF2-40B4-BE49-F238E27FC236}">
                <a16:creationId xmlns:a16="http://schemas.microsoft.com/office/drawing/2014/main" id="{7CCD2A2F-5C15-4E6E-A47F-783119551DE2}"/>
              </a:ext>
            </a:extLst>
          </p:cNvPr>
          <p:cNvSpPr/>
          <p:nvPr/>
        </p:nvSpPr>
        <p:spPr>
          <a:xfrm>
            <a:off x="299651" y="408799"/>
            <a:ext cx="11592697" cy="6197108"/>
          </a:xfrm>
          <a:prstGeom prst="rect">
            <a:avLst/>
          </a:prstGeom>
          <a:solidFill>
            <a:schemeClr val="accent6">
              <a:lumMod val="40000"/>
              <a:lumOff val="60000"/>
              <a:alpha val="8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B263E31A-85C9-4D48-B678-AF745EEB666E}"/>
              </a:ext>
            </a:extLst>
          </p:cNvPr>
          <p:cNvSpPr txBox="1"/>
          <p:nvPr/>
        </p:nvSpPr>
        <p:spPr>
          <a:xfrm>
            <a:off x="9231195" y="-282365"/>
            <a:ext cx="3199702" cy="268674"/>
          </a:xfrm>
          <a:prstGeom prst="rect">
            <a:avLst/>
          </a:prstGeom>
          <a:noFill/>
        </p:spPr>
        <p:txBody>
          <a:bodyPr wrap="square" rtlCol="0">
            <a:spAutoFit/>
          </a:bodyPr>
          <a:lstStyle/>
          <a:p>
            <a:pPr algn="ctr"/>
            <a:endParaRPr lang="en-GB" sz="3600" dirty="0"/>
          </a:p>
        </p:txBody>
      </p:sp>
      <p:pic>
        <p:nvPicPr>
          <p:cNvPr id="15" name="Content Placeholder 14" descr="A close up of a sign&#10;&#10;Description automatically generated">
            <a:extLst>
              <a:ext uri="{FF2B5EF4-FFF2-40B4-BE49-F238E27FC236}">
                <a16:creationId xmlns:a16="http://schemas.microsoft.com/office/drawing/2014/main" id="{4400FD38-4FE7-44CA-AB56-E580362971CE}"/>
              </a:ext>
            </a:extLst>
          </p:cNvPr>
          <p:cNvPicPr>
            <a:picLocks noGrp="1" noChangeAspect="1"/>
          </p:cNvPicPr>
          <p:nvPr>
            <p:ph idx="1"/>
          </p:nvPr>
        </p:nvPicPr>
        <p:blipFill>
          <a:blip r:embed="rId3"/>
          <a:stretch>
            <a:fillRect/>
          </a:stretch>
        </p:blipFill>
        <p:spPr>
          <a:xfrm>
            <a:off x="838200" y="576259"/>
            <a:ext cx="2372180" cy="1249366"/>
          </a:xfrm>
        </p:spPr>
      </p:pic>
      <p:sp>
        <p:nvSpPr>
          <p:cNvPr id="4" name="TextBox 3">
            <a:extLst>
              <a:ext uri="{FF2B5EF4-FFF2-40B4-BE49-F238E27FC236}">
                <a16:creationId xmlns:a16="http://schemas.microsoft.com/office/drawing/2014/main" id="{D97A41FB-D742-470B-8113-C01240731C5C}"/>
              </a:ext>
            </a:extLst>
          </p:cNvPr>
          <p:cNvSpPr txBox="1"/>
          <p:nvPr/>
        </p:nvSpPr>
        <p:spPr>
          <a:xfrm>
            <a:off x="2760902" y="790391"/>
            <a:ext cx="8981620" cy="923330"/>
          </a:xfrm>
          <a:prstGeom prst="rect">
            <a:avLst/>
          </a:prstGeom>
          <a:noFill/>
        </p:spPr>
        <p:txBody>
          <a:bodyPr wrap="square" rtlCol="0">
            <a:spAutoFit/>
          </a:bodyPr>
          <a:lstStyle/>
          <a:p>
            <a:pPr algn="ctr"/>
            <a:r>
              <a:rPr lang="en-GB" sz="5400" dirty="0"/>
              <a:t>1986 – Intercity Rebrand</a:t>
            </a:r>
          </a:p>
        </p:txBody>
      </p:sp>
      <p:pic>
        <p:nvPicPr>
          <p:cNvPr id="11" name="Picture 10">
            <a:extLst>
              <a:ext uri="{FF2B5EF4-FFF2-40B4-BE49-F238E27FC236}">
                <a16:creationId xmlns:a16="http://schemas.microsoft.com/office/drawing/2014/main" id="{58E940FF-F2C4-154B-43CF-99607A94F8C1}"/>
              </a:ext>
            </a:extLst>
          </p:cNvPr>
          <p:cNvPicPr>
            <a:picLocks noChangeAspect="1"/>
          </p:cNvPicPr>
          <p:nvPr/>
        </p:nvPicPr>
        <p:blipFill>
          <a:blip r:embed="rId4"/>
          <a:stretch>
            <a:fillRect/>
          </a:stretch>
        </p:blipFill>
        <p:spPr>
          <a:xfrm>
            <a:off x="1193800" y="2828784"/>
            <a:ext cx="9461500" cy="2203592"/>
          </a:xfrm>
          <a:prstGeom prst="rect">
            <a:avLst/>
          </a:prstGeom>
        </p:spPr>
      </p:pic>
    </p:spTree>
    <p:extLst>
      <p:ext uri="{BB962C8B-B14F-4D97-AF65-F5344CB8AC3E}">
        <p14:creationId xmlns:p14="http://schemas.microsoft.com/office/powerpoint/2010/main" val="42748193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004FD-BD22-417A-9305-CBBB1252B60A}"/>
              </a:ext>
            </a:extLst>
          </p:cNvPr>
          <p:cNvSpPr>
            <a:spLocks noGrp="1"/>
          </p:cNvSpPr>
          <p:nvPr>
            <p:ph type="title"/>
          </p:nvPr>
        </p:nvSpPr>
        <p:spPr/>
        <p:txBody>
          <a:bodyPr/>
          <a:lstStyle/>
          <a:p>
            <a:endParaRPr lang="en-GB" dirty="0"/>
          </a:p>
        </p:txBody>
      </p:sp>
      <p:sp>
        <p:nvSpPr>
          <p:cNvPr id="9" name="Rectangle 8">
            <a:extLst>
              <a:ext uri="{FF2B5EF4-FFF2-40B4-BE49-F238E27FC236}">
                <a16:creationId xmlns:a16="http://schemas.microsoft.com/office/drawing/2014/main" id="{7CCD2A2F-5C15-4E6E-A47F-783119551DE2}"/>
              </a:ext>
            </a:extLst>
          </p:cNvPr>
          <p:cNvSpPr/>
          <p:nvPr/>
        </p:nvSpPr>
        <p:spPr>
          <a:xfrm>
            <a:off x="222356" y="93119"/>
            <a:ext cx="11592697" cy="6399756"/>
          </a:xfrm>
          <a:prstGeom prst="rect">
            <a:avLst/>
          </a:prstGeom>
          <a:solidFill>
            <a:schemeClr val="accent6">
              <a:lumMod val="40000"/>
              <a:lumOff val="60000"/>
              <a:alpha val="8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263E31A-85C9-4D48-B678-AF745EEB666E}"/>
              </a:ext>
            </a:extLst>
          </p:cNvPr>
          <p:cNvSpPr txBox="1"/>
          <p:nvPr/>
        </p:nvSpPr>
        <p:spPr>
          <a:xfrm>
            <a:off x="9231195" y="-282365"/>
            <a:ext cx="3199702" cy="2686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 name="Content Placeholder 14" descr="A close up of a sign&#10;&#10;Description automatically generated">
            <a:extLst>
              <a:ext uri="{FF2B5EF4-FFF2-40B4-BE49-F238E27FC236}">
                <a16:creationId xmlns:a16="http://schemas.microsoft.com/office/drawing/2014/main" id="{4400FD38-4FE7-44CA-AB56-E580362971CE}"/>
              </a:ext>
            </a:extLst>
          </p:cNvPr>
          <p:cNvPicPr>
            <a:picLocks noGrp="1" noChangeAspect="1"/>
          </p:cNvPicPr>
          <p:nvPr>
            <p:ph idx="1"/>
          </p:nvPr>
        </p:nvPicPr>
        <p:blipFill>
          <a:blip r:embed="rId3"/>
          <a:stretch>
            <a:fillRect/>
          </a:stretch>
        </p:blipFill>
        <p:spPr>
          <a:xfrm>
            <a:off x="838200" y="576259"/>
            <a:ext cx="2372180" cy="1249366"/>
          </a:xfrm>
        </p:spPr>
      </p:pic>
      <p:sp>
        <p:nvSpPr>
          <p:cNvPr id="6" name="TextBox 5">
            <a:extLst>
              <a:ext uri="{FF2B5EF4-FFF2-40B4-BE49-F238E27FC236}">
                <a16:creationId xmlns:a16="http://schemas.microsoft.com/office/drawing/2014/main" id="{272F9A26-5788-D52F-894A-CA85B57952CC}"/>
              </a:ext>
            </a:extLst>
          </p:cNvPr>
          <p:cNvSpPr txBox="1"/>
          <p:nvPr/>
        </p:nvSpPr>
        <p:spPr>
          <a:xfrm>
            <a:off x="9322572" y="576259"/>
            <a:ext cx="6216650" cy="1015663"/>
          </a:xfrm>
          <a:prstGeom prst="rect">
            <a:avLst/>
          </a:prstGeom>
          <a:noFill/>
        </p:spPr>
        <p:txBody>
          <a:bodyPr wrap="square">
            <a:spAutoFit/>
          </a:bodyPr>
          <a:lstStyle/>
          <a:p>
            <a:r>
              <a:rPr lang="en-GB" sz="6000" dirty="0"/>
              <a:t>1990</a:t>
            </a:r>
          </a:p>
        </p:txBody>
      </p:sp>
      <p:pic>
        <p:nvPicPr>
          <p:cNvPr id="10" name="Picture 9">
            <a:extLst>
              <a:ext uri="{FF2B5EF4-FFF2-40B4-BE49-F238E27FC236}">
                <a16:creationId xmlns:a16="http://schemas.microsoft.com/office/drawing/2014/main" id="{6ECE84C6-93CC-3422-46AA-4E0EBCA093D0}"/>
              </a:ext>
            </a:extLst>
          </p:cNvPr>
          <p:cNvPicPr>
            <a:picLocks noChangeAspect="1"/>
          </p:cNvPicPr>
          <p:nvPr/>
        </p:nvPicPr>
        <p:blipFill>
          <a:blip r:embed="rId4"/>
          <a:stretch>
            <a:fillRect/>
          </a:stretch>
        </p:blipFill>
        <p:spPr>
          <a:xfrm>
            <a:off x="838200" y="1962694"/>
            <a:ext cx="5180505" cy="4159785"/>
          </a:xfrm>
          <a:prstGeom prst="rect">
            <a:avLst/>
          </a:prstGeom>
        </p:spPr>
      </p:pic>
      <p:sp>
        <p:nvSpPr>
          <p:cNvPr id="14" name="TextBox 13">
            <a:extLst>
              <a:ext uri="{FF2B5EF4-FFF2-40B4-BE49-F238E27FC236}">
                <a16:creationId xmlns:a16="http://schemas.microsoft.com/office/drawing/2014/main" id="{2D179832-FE8F-A24C-B445-953906144897}"/>
              </a:ext>
            </a:extLst>
          </p:cNvPr>
          <p:cNvSpPr txBox="1"/>
          <p:nvPr/>
        </p:nvSpPr>
        <p:spPr>
          <a:xfrm>
            <a:off x="6665098" y="2290074"/>
            <a:ext cx="3860800" cy="2308324"/>
          </a:xfrm>
          <a:prstGeom prst="rect">
            <a:avLst/>
          </a:prstGeom>
          <a:noFill/>
        </p:spPr>
        <p:txBody>
          <a:bodyPr wrap="square">
            <a:spAutoFit/>
          </a:bodyPr>
          <a:lstStyle/>
          <a:p>
            <a:r>
              <a:rPr lang="en-GB" sz="2400" b="0" i="0" dirty="0">
                <a:solidFill>
                  <a:srgbClr val="000000"/>
                </a:solidFill>
                <a:effectLst/>
                <a:latin typeface="Arial" panose="020B0604020202020204" pitchFamily="34" charset="0"/>
              </a:rPr>
              <a:t>On 1 December 1990 there is a literal breakthrough as British and French teams connect the service tunnel beneath the Channel. </a:t>
            </a:r>
            <a:endParaRPr lang="en-GB" sz="2400" dirty="0"/>
          </a:p>
        </p:txBody>
      </p:sp>
    </p:spTree>
    <p:extLst>
      <p:ext uri="{BB962C8B-B14F-4D97-AF65-F5344CB8AC3E}">
        <p14:creationId xmlns:p14="http://schemas.microsoft.com/office/powerpoint/2010/main" val="31994514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C6A28E-569C-7608-7EE1-40B07BB7FB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7068D5-09A8-242F-16CA-0FC6921D247B}"/>
              </a:ext>
            </a:extLst>
          </p:cNvPr>
          <p:cNvSpPr>
            <a:spLocks noGrp="1"/>
          </p:cNvSpPr>
          <p:nvPr>
            <p:ph type="title"/>
          </p:nvPr>
        </p:nvSpPr>
        <p:spPr/>
        <p:txBody>
          <a:bodyPr/>
          <a:lstStyle/>
          <a:p>
            <a:endParaRPr lang="en-GB" dirty="0"/>
          </a:p>
        </p:txBody>
      </p:sp>
      <p:sp>
        <p:nvSpPr>
          <p:cNvPr id="9" name="Rectangle 8">
            <a:extLst>
              <a:ext uri="{FF2B5EF4-FFF2-40B4-BE49-F238E27FC236}">
                <a16:creationId xmlns:a16="http://schemas.microsoft.com/office/drawing/2014/main" id="{A6109A18-5E2A-8B9F-B4D9-92995865563A}"/>
              </a:ext>
            </a:extLst>
          </p:cNvPr>
          <p:cNvSpPr/>
          <p:nvPr/>
        </p:nvSpPr>
        <p:spPr>
          <a:xfrm>
            <a:off x="299651" y="162047"/>
            <a:ext cx="11592697" cy="6399756"/>
          </a:xfrm>
          <a:prstGeom prst="rect">
            <a:avLst/>
          </a:prstGeom>
          <a:solidFill>
            <a:schemeClr val="accent6">
              <a:lumMod val="40000"/>
              <a:lumOff val="60000"/>
              <a:alpha val="8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B774539-BA5F-4AA4-605E-EE88C32801C1}"/>
              </a:ext>
            </a:extLst>
          </p:cNvPr>
          <p:cNvSpPr txBox="1"/>
          <p:nvPr/>
        </p:nvSpPr>
        <p:spPr>
          <a:xfrm>
            <a:off x="9231195" y="-282365"/>
            <a:ext cx="3199702" cy="2686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 name="Content Placeholder 14" descr="A close up of a sign&#10;&#10;Description automatically generated">
            <a:extLst>
              <a:ext uri="{FF2B5EF4-FFF2-40B4-BE49-F238E27FC236}">
                <a16:creationId xmlns:a16="http://schemas.microsoft.com/office/drawing/2014/main" id="{9473C37C-D0F1-7934-8DF5-553098BB8117}"/>
              </a:ext>
            </a:extLst>
          </p:cNvPr>
          <p:cNvPicPr>
            <a:picLocks noGrp="1" noChangeAspect="1"/>
          </p:cNvPicPr>
          <p:nvPr>
            <p:ph idx="1"/>
          </p:nvPr>
        </p:nvPicPr>
        <p:blipFill>
          <a:blip r:embed="rId3"/>
          <a:stretch>
            <a:fillRect/>
          </a:stretch>
        </p:blipFill>
        <p:spPr>
          <a:xfrm>
            <a:off x="838200" y="576259"/>
            <a:ext cx="2372180" cy="1249366"/>
          </a:xfrm>
        </p:spPr>
      </p:pic>
      <p:sp>
        <p:nvSpPr>
          <p:cNvPr id="6" name="TextBox 5">
            <a:extLst>
              <a:ext uri="{FF2B5EF4-FFF2-40B4-BE49-F238E27FC236}">
                <a16:creationId xmlns:a16="http://schemas.microsoft.com/office/drawing/2014/main" id="{1E9A2813-FFF7-7329-8538-93E1F8A748D0}"/>
              </a:ext>
            </a:extLst>
          </p:cNvPr>
          <p:cNvSpPr txBox="1"/>
          <p:nvPr/>
        </p:nvSpPr>
        <p:spPr>
          <a:xfrm>
            <a:off x="5598403" y="465818"/>
            <a:ext cx="6216650" cy="1015663"/>
          </a:xfrm>
          <a:prstGeom prst="rect">
            <a:avLst/>
          </a:prstGeom>
          <a:noFill/>
        </p:spPr>
        <p:txBody>
          <a:bodyPr wrap="square">
            <a:spAutoFit/>
          </a:bodyPr>
          <a:lstStyle/>
          <a:p>
            <a:r>
              <a:rPr lang="en-GB" sz="6000" dirty="0"/>
              <a:t>1994</a:t>
            </a:r>
          </a:p>
        </p:txBody>
      </p:sp>
      <p:sp>
        <p:nvSpPr>
          <p:cNvPr id="14" name="TextBox 13">
            <a:extLst>
              <a:ext uri="{FF2B5EF4-FFF2-40B4-BE49-F238E27FC236}">
                <a16:creationId xmlns:a16="http://schemas.microsoft.com/office/drawing/2014/main" id="{EABB3755-919F-C468-7EC7-27D13D96377D}"/>
              </a:ext>
            </a:extLst>
          </p:cNvPr>
          <p:cNvSpPr txBox="1"/>
          <p:nvPr/>
        </p:nvSpPr>
        <p:spPr>
          <a:xfrm>
            <a:off x="688229" y="2460758"/>
            <a:ext cx="5044302" cy="3416320"/>
          </a:xfrm>
          <a:prstGeom prst="rect">
            <a:avLst/>
          </a:prstGeom>
          <a:noFill/>
        </p:spPr>
        <p:txBody>
          <a:bodyPr wrap="square">
            <a:spAutoFit/>
          </a:bodyPr>
          <a:lstStyle/>
          <a:p>
            <a:r>
              <a:rPr lang="en-GB" sz="2400" b="0" i="0" dirty="0">
                <a:solidFill>
                  <a:srgbClr val="000000"/>
                </a:solidFill>
                <a:effectLst/>
                <a:latin typeface="Arial" panose="020B0604020202020204" pitchFamily="34" charset="0"/>
              </a:rPr>
              <a:t>The government begins a railway privatisation process, discussed since the 1980s. Private firms take over running rolling stock, services, infrastructure and networks. No one involved in the original talks is entirely happy with the resulting compromise, made over years of changes.</a:t>
            </a:r>
            <a:endParaRPr lang="en-GB" sz="2400" dirty="0"/>
          </a:p>
        </p:txBody>
      </p:sp>
      <p:pic>
        <p:nvPicPr>
          <p:cNvPr id="4" name="Picture 3">
            <a:extLst>
              <a:ext uri="{FF2B5EF4-FFF2-40B4-BE49-F238E27FC236}">
                <a16:creationId xmlns:a16="http://schemas.microsoft.com/office/drawing/2014/main" id="{6BC3DF2A-D304-834A-C05E-80D932D72BD1}"/>
              </a:ext>
            </a:extLst>
          </p:cNvPr>
          <p:cNvPicPr>
            <a:picLocks noChangeAspect="1"/>
          </p:cNvPicPr>
          <p:nvPr/>
        </p:nvPicPr>
        <p:blipFill>
          <a:blip r:embed="rId4"/>
          <a:stretch>
            <a:fillRect/>
          </a:stretch>
        </p:blipFill>
        <p:spPr>
          <a:xfrm>
            <a:off x="5867400" y="2579614"/>
            <a:ext cx="5758698" cy="2597599"/>
          </a:xfrm>
          <a:prstGeom prst="rect">
            <a:avLst/>
          </a:prstGeom>
        </p:spPr>
      </p:pic>
    </p:spTree>
    <p:extLst>
      <p:ext uri="{BB962C8B-B14F-4D97-AF65-F5344CB8AC3E}">
        <p14:creationId xmlns:p14="http://schemas.microsoft.com/office/powerpoint/2010/main" val="35552524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4696BE-FFE1-B1B8-D512-222F32168C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E33C34-2C46-D192-B85E-4B3193050127}"/>
              </a:ext>
            </a:extLst>
          </p:cNvPr>
          <p:cNvSpPr>
            <a:spLocks noGrp="1"/>
          </p:cNvSpPr>
          <p:nvPr>
            <p:ph type="title"/>
          </p:nvPr>
        </p:nvSpPr>
        <p:spPr/>
        <p:txBody>
          <a:bodyPr/>
          <a:lstStyle/>
          <a:p>
            <a:endParaRPr lang="en-GB" dirty="0"/>
          </a:p>
        </p:txBody>
      </p:sp>
      <p:sp>
        <p:nvSpPr>
          <p:cNvPr id="9" name="Rectangle 8">
            <a:extLst>
              <a:ext uri="{FF2B5EF4-FFF2-40B4-BE49-F238E27FC236}">
                <a16:creationId xmlns:a16="http://schemas.microsoft.com/office/drawing/2014/main" id="{768E49F3-40F6-6DA4-FB02-5D74759B2865}"/>
              </a:ext>
            </a:extLst>
          </p:cNvPr>
          <p:cNvSpPr/>
          <p:nvPr/>
        </p:nvSpPr>
        <p:spPr>
          <a:xfrm>
            <a:off x="299651" y="162047"/>
            <a:ext cx="11592697" cy="6399756"/>
          </a:xfrm>
          <a:prstGeom prst="rect">
            <a:avLst/>
          </a:prstGeom>
          <a:solidFill>
            <a:schemeClr val="accent6">
              <a:lumMod val="40000"/>
              <a:lumOff val="60000"/>
              <a:alpha val="8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173592FA-1488-930F-0917-45D6DB4F0952}"/>
              </a:ext>
            </a:extLst>
          </p:cNvPr>
          <p:cNvSpPr txBox="1"/>
          <p:nvPr/>
        </p:nvSpPr>
        <p:spPr>
          <a:xfrm>
            <a:off x="9231195" y="-282365"/>
            <a:ext cx="3199702" cy="2686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 name="Content Placeholder 14" descr="A close up of a sign&#10;&#10;Description automatically generated">
            <a:extLst>
              <a:ext uri="{FF2B5EF4-FFF2-40B4-BE49-F238E27FC236}">
                <a16:creationId xmlns:a16="http://schemas.microsoft.com/office/drawing/2014/main" id="{81AF1849-E072-781B-115D-347CDBEAEF64}"/>
              </a:ext>
            </a:extLst>
          </p:cNvPr>
          <p:cNvPicPr>
            <a:picLocks noGrp="1" noChangeAspect="1"/>
          </p:cNvPicPr>
          <p:nvPr>
            <p:ph idx="1"/>
          </p:nvPr>
        </p:nvPicPr>
        <p:blipFill>
          <a:blip r:embed="rId3"/>
          <a:stretch>
            <a:fillRect/>
          </a:stretch>
        </p:blipFill>
        <p:spPr>
          <a:xfrm>
            <a:off x="838200" y="576259"/>
            <a:ext cx="2372180" cy="1249366"/>
          </a:xfrm>
        </p:spPr>
      </p:pic>
      <p:sp>
        <p:nvSpPr>
          <p:cNvPr id="6" name="TextBox 5">
            <a:extLst>
              <a:ext uri="{FF2B5EF4-FFF2-40B4-BE49-F238E27FC236}">
                <a16:creationId xmlns:a16="http://schemas.microsoft.com/office/drawing/2014/main" id="{04E329FE-F338-5EE0-7644-92FD6978329B}"/>
              </a:ext>
            </a:extLst>
          </p:cNvPr>
          <p:cNvSpPr txBox="1"/>
          <p:nvPr/>
        </p:nvSpPr>
        <p:spPr>
          <a:xfrm>
            <a:off x="5598403" y="465818"/>
            <a:ext cx="6216650" cy="1015663"/>
          </a:xfrm>
          <a:prstGeom prst="rect">
            <a:avLst/>
          </a:prstGeom>
          <a:noFill/>
        </p:spPr>
        <p:txBody>
          <a:bodyPr wrap="square">
            <a:spAutoFit/>
          </a:bodyPr>
          <a:lstStyle/>
          <a:p>
            <a:r>
              <a:rPr lang="en-GB" sz="6000" dirty="0"/>
              <a:t>2003 - </a:t>
            </a:r>
            <a:r>
              <a:rPr lang="en-GB" sz="6000" dirty="0" err="1"/>
              <a:t>Wifi</a:t>
            </a:r>
            <a:endParaRPr lang="en-GB" sz="6000" dirty="0"/>
          </a:p>
        </p:txBody>
      </p:sp>
      <p:sp>
        <p:nvSpPr>
          <p:cNvPr id="14" name="TextBox 13">
            <a:extLst>
              <a:ext uri="{FF2B5EF4-FFF2-40B4-BE49-F238E27FC236}">
                <a16:creationId xmlns:a16="http://schemas.microsoft.com/office/drawing/2014/main" id="{FCD9E3B9-9E14-9FE1-CB51-1E0174EB53FD}"/>
              </a:ext>
            </a:extLst>
          </p:cNvPr>
          <p:cNvSpPr txBox="1"/>
          <p:nvPr/>
        </p:nvSpPr>
        <p:spPr>
          <a:xfrm>
            <a:off x="6309498" y="2418085"/>
            <a:ext cx="5044302" cy="3416320"/>
          </a:xfrm>
          <a:prstGeom prst="rect">
            <a:avLst/>
          </a:prstGeom>
          <a:noFill/>
        </p:spPr>
        <p:txBody>
          <a:bodyPr wrap="square">
            <a:spAutoFit/>
          </a:bodyPr>
          <a:lstStyle/>
          <a:p>
            <a:r>
              <a:rPr lang="en-GB" sz="2400" b="0" i="0" dirty="0">
                <a:solidFill>
                  <a:srgbClr val="000000"/>
                </a:solidFill>
                <a:effectLst/>
                <a:latin typeface="Arial" panose="020B0604020202020204" pitchFamily="34" charset="0"/>
              </a:rPr>
              <a:t>GNER becomes the first company to roll out </a:t>
            </a:r>
            <a:r>
              <a:rPr lang="en-GB" sz="2400" b="0" i="0" dirty="0" err="1">
                <a:solidFill>
                  <a:srgbClr val="000000"/>
                </a:solidFill>
                <a:effectLst/>
                <a:latin typeface="Arial" panose="020B0604020202020204" pitchFamily="34" charset="0"/>
              </a:rPr>
              <a:t>WiFi</a:t>
            </a:r>
            <a:r>
              <a:rPr lang="en-GB" sz="2400" b="0" i="0" dirty="0">
                <a:solidFill>
                  <a:srgbClr val="000000"/>
                </a:solidFill>
                <a:effectLst/>
                <a:latin typeface="Arial" panose="020B0604020202020204" pitchFamily="34" charset="0"/>
              </a:rPr>
              <a:t> on passenger trains, after a successful trial. This helps thousands work as they travel and surf the net. It’s the latest in a series of passenger-focused innovations over the years, which have included radio, cinema, catering and other services.</a:t>
            </a:r>
            <a:endParaRPr lang="en-GB" sz="2400" dirty="0"/>
          </a:p>
        </p:txBody>
      </p:sp>
      <p:pic>
        <p:nvPicPr>
          <p:cNvPr id="7" name="Picture 6">
            <a:extLst>
              <a:ext uri="{FF2B5EF4-FFF2-40B4-BE49-F238E27FC236}">
                <a16:creationId xmlns:a16="http://schemas.microsoft.com/office/drawing/2014/main" id="{DEAFE7D2-EA05-1558-83FF-8269DCCE6A9B}"/>
              </a:ext>
            </a:extLst>
          </p:cNvPr>
          <p:cNvPicPr>
            <a:picLocks noChangeAspect="1"/>
          </p:cNvPicPr>
          <p:nvPr/>
        </p:nvPicPr>
        <p:blipFill>
          <a:blip r:embed="rId4"/>
          <a:stretch>
            <a:fillRect/>
          </a:stretch>
        </p:blipFill>
        <p:spPr>
          <a:xfrm>
            <a:off x="1059212" y="2418085"/>
            <a:ext cx="4863794" cy="3000349"/>
          </a:xfrm>
          <a:prstGeom prst="rect">
            <a:avLst/>
          </a:prstGeom>
        </p:spPr>
      </p:pic>
    </p:spTree>
    <p:extLst>
      <p:ext uri="{BB962C8B-B14F-4D97-AF65-F5344CB8AC3E}">
        <p14:creationId xmlns:p14="http://schemas.microsoft.com/office/powerpoint/2010/main" val="30408195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893700-AF39-8CF5-391E-320B9C0CE1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281769-62C4-B32D-B8C2-2288E913DEEC}"/>
              </a:ext>
            </a:extLst>
          </p:cNvPr>
          <p:cNvSpPr>
            <a:spLocks noGrp="1"/>
          </p:cNvSpPr>
          <p:nvPr>
            <p:ph type="title"/>
          </p:nvPr>
        </p:nvSpPr>
        <p:spPr/>
        <p:txBody>
          <a:bodyPr/>
          <a:lstStyle/>
          <a:p>
            <a:endParaRPr lang="en-GB" dirty="0"/>
          </a:p>
        </p:txBody>
      </p:sp>
      <p:sp>
        <p:nvSpPr>
          <p:cNvPr id="9" name="Rectangle 8">
            <a:extLst>
              <a:ext uri="{FF2B5EF4-FFF2-40B4-BE49-F238E27FC236}">
                <a16:creationId xmlns:a16="http://schemas.microsoft.com/office/drawing/2014/main" id="{BD0CA700-4C48-44ED-60A5-0950460DA35A}"/>
              </a:ext>
            </a:extLst>
          </p:cNvPr>
          <p:cNvSpPr/>
          <p:nvPr/>
        </p:nvSpPr>
        <p:spPr>
          <a:xfrm>
            <a:off x="299651" y="162047"/>
            <a:ext cx="11592697" cy="6399756"/>
          </a:xfrm>
          <a:prstGeom prst="rect">
            <a:avLst/>
          </a:prstGeom>
          <a:solidFill>
            <a:schemeClr val="accent6">
              <a:lumMod val="40000"/>
              <a:lumOff val="60000"/>
              <a:alpha val="8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D9D5189-845B-24FD-EEF1-6963972D37ED}"/>
              </a:ext>
            </a:extLst>
          </p:cNvPr>
          <p:cNvSpPr txBox="1"/>
          <p:nvPr/>
        </p:nvSpPr>
        <p:spPr>
          <a:xfrm>
            <a:off x="9231195" y="-282365"/>
            <a:ext cx="3199702" cy="2686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 name="Content Placeholder 14" descr="A close up of a sign&#10;&#10;Description automatically generated">
            <a:extLst>
              <a:ext uri="{FF2B5EF4-FFF2-40B4-BE49-F238E27FC236}">
                <a16:creationId xmlns:a16="http://schemas.microsoft.com/office/drawing/2014/main" id="{CD3959E1-8A45-81AA-A0D4-34F7D7316919}"/>
              </a:ext>
            </a:extLst>
          </p:cNvPr>
          <p:cNvPicPr>
            <a:picLocks noGrp="1" noChangeAspect="1"/>
          </p:cNvPicPr>
          <p:nvPr>
            <p:ph idx="1"/>
          </p:nvPr>
        </p:nvPicPr>
        <p:blipFill>
          <a:blip r:embed="rId3"/>
          <a:stretch>
            <a:fillRect/>
          </a:stretch>
        </p:blipFill>
        <p:spPr>
          <a:xfrm>
            <a:off x="838200" y="576259"/>
            <a:ext cx="2372180" cy="1249366"/>
          </a:xfrm>
        </p:spPr>
      </p:pic>
      <p:sp>
        <p:nvSpPr>
          <p:cNvPr id="6" name="TextBox 5">
            <a:extLst>
              <a:ext uri="{FF2B5EF4-FFF2-40B4-BE49-F238E27FC236}">
                <a16:creationId xmlns:a16="http://schemas.microsoft.com/office/drawing/2014/main" id="{57C5636D-8AE5-FA49-8A31-300E8EFB2181}"/>
              </a:ext>
            </a:extLst>
          </p:cNvPr>
          <p:cNvSpPr txBox="1"/>
          <p:nvPr/>
        </p:nvSpPr>
        <p:spPr>
          <a:xfrm>
            <a:off x="3748929" y="465818"/>
            <a:ext cx="8066124" cy="1015663"/>
          </a:xfrm>
          <a:prstGeom prst="rect">
            <a:avLst/>
          </a:prstGeom>
          <a:noFill/>
        </p:spPr>
        <p:txBody>
          <a:bodyPr wrap="square">
            <a:spAutoFit/>
          </a:bodyPr>
          <a:lstStyle/>
          <a:p>
            <a:r>
              <a:rPr lang="en-GB" sz="6000" dirty="0"/>
              <a:t>2013 – Digital ticketing</a:t>
            </a:r>
          </a:p>
        </p:txBody>
      </p:sp>
      <p:sp>
        <p:nvSpPr>
          <p:cNvPr id="14" name="TextBox 13">
            <a:extLst>
              <a:ext uri="{FF2B5EF4-FFF2-40B4-BE49-F238E27FC236}">
                <a16:creationId xmlns:a16="http://schemas.microsoft.com/office/drawing/2014/main" id="{37357F84-15D9-DBAB-1EE4-07E39D346387}"/>
              </a:ext>
            </a:extLst>
          </p:cNvPr>
          <p:cNvSpPr txBox="1"/>
          <p:nvPr/>
        </p:nvSpPr>
        <p:spPr>
          <a:xfrm>
            <a:off x="6309498" y="2418085"/>
            <a:ext cx="5044302" cy="2677656"/>
          </a:xfrm>
          <a:prstGeom prst="rect">
            <a:avLst/>
          </a:prstGeom>
          <a:noFill/>
        </p:spPr>
        <p:txBody>
          <a:bodyPr wrap="square">
            <a:spAutoFit/>
          </a:bodyPr>
          <a:lstStyle/>
          <a:p>
            <a:r>
              <a:rPr lang="en-GB" sz="2400" b="0" i="0" dirty="0">
                <a:solidFill>
                  <a:srgbClr val="000000"/>
                </a:solidFill>
                <a:effectLst/>
                <a:latin typeface="Arial" panose="020B0604020202020204" pitchFamily="34" charset="0"/>
              </a:rPr>
              <a:t>Trials begin for full digital ticketing on the mainline network. This improves how passengers move through major stations, but reveals the uneven technology spread across the network and among the travelling public. </a:t>
            </a:r>
            <a:endParaRPr lang="en-GB" sz="2400" dirty="0"/>
          </a:p>
        </p:txBody>
      </p:sp>
      <p:pic>
        <p:nvPicPr>
          <p:cNvPr id="4" name="Picture 3">
            <a:extLst>
              <a:ext uri="{FF2B5EF4-FFF2-40B4-BE49-F238E27FC236}">
                <a16:creationId xmlns:a16="http://schemas.microsoft.com/office/drawing/2014/main" id="{C49C2D69-BC63-CAF1-1ED6-D7451610214B}"/>
              </a:ext>
            </a:extLst>
          </p:cNvPr>
          <p:cNvPicPr>
            <a:picLocks noChangeAspect="1"/>
          </p:cNvPicPr>
          <p:nvPr/>
        </p:nvPicPr>
        <p:blipFill>
          <a:blip r:embed="rId4"/>
          <a:stretch>
            <a:fillRect/>
          </a:stretch>
        </p:blipFill>
        <p:spPr>
          <a:xfrm>
            <a:off x="986585" y="2328156"/>
            <a:ext cx="4635979" cy="3064897"/>
          </a:xfrm>
          <a:prstGeom prst="rect">
            <a:avLst/>
          </a:prstGeom>
        </p:spPr>
      </p:pic>
    </p:spTree>
    <p:extLst>
      <p:ext uri="{BB962C8B-B14F-4D97-AF65-F5344CB8AC3E}">
        <p14:creationId xmlns:p14="http://schemas.microsoft.com/office/powerpoint/2010/main" val="28926729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EBD97D-75BF-652B-6465-5F786214DA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764E3F-F7AB-9B9D-336C-DB985B4443F8}"/>
              </a:ext>
            </a:extLst>
          </p:cNvPr>
          <p:cNvSpPr>
            <a:spLocks noGrp="1"/>
          </p:cNvSpPr>
          <p:nvPr>
            <p:ph type="title"/>
          </p:nvPr>
        </p:nvSpPr>
        <p:spPr/>
        <p:txBody>
          <a:bodyPr/>
          <a:lstStyle/>
          <a:p>
            <a:endParaRPr lang="en-GB" dirty="0"/>
          </a:p>
        </p:txBody>
      </p:sp>
      <p:sp>
        <p:nvSpPr>
          <p:cNvPr id="9" name="Rectangle 8">
            <a:extLst>
              <a:ext uri="{FF2B5EF4-FFF2-40B4-BE49-F238E27FC236}">
                <a16:creationId xmlns:a16="http://schemas.microsoft.com/office/drawing/2014/main" id="{CBD20C21-5CA1-2285-1549-A0D7E7660B21}"/>
              </a:ext>
            </a:extLst>
          </p:cNvPr>
          <p:cNvSpPr/>
          <p:nvPr/>
        </p:nvSpPr>
        <p:spPr>
          <a:xfrm>
            <a:off x="299651" y="93119"/>
            <a:ext cx="11592697" cy="6399756"/>
          </a:xfrm>
          <a:prstGeom prst="rect">
            <a:avLst/>
          </a:prstGeom>
          <a:solidFill>
            <a:schemeClr val="accent6">
              <a:lumMod val="40000"/>
              <a:lumOff val="60000"/>
              <a:alpha val="8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3CE7515D-8D14-3A70-9E31-9B46822815EA}"/>
              </a:ext>
            </a:extLst>
          </p:cNvPr>
          <p:cNvSpPr txBox="1"/>
          <p:nvPr/>
        </p:nvSpPr>
        <p:spPr>
          <a:xfrm>
            <a:off x="9231195" y="-282365"/>
            <a:ext cx="3199702" cy="2686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 name="Content Placeholder 14" descr="A close up of a sign&#10;&#10;Description automatically generated">
            <a:extLst>
              <a:ext uri="{FF2B5EF4-FFF2-40B4-BE49-F238E27FC236}">
                <a16:creationId xmlns:a16="http://schemas.microsoft.com/office/drawing/2014/main" id="{B414EEDF-7382-C566-C364-7E7CEB28E472}"/>
              </a:ext>
            </a:extLst>
          </p:cNvPr>
          <p:cNvPicPr>
            <a:picLocks noGrp="1" noChangeAspect="1"/>
          </p:cNvPicPr>
          <p:nvPr>
            <p:ph idx="1"/>
          </p:nvPr>
        </p:nvPicPr>
        <p:blipFill>
          <a:blip r:embed="rId3"/>
          <a:stretch>
            <a:fillRect/>
          </a:stretch>
        </p:blipFill>
        <p:spPr>
          <a:xfrm>
            <a:off x="838200" y="576259"/>
            <a:ext cx="2372180" cy="1249366"/>
          </a:xfrm>
        </p:spPr>
      </p:pic>
      <p:sp>
        <p:nvSpPr>
          <p:cNvPr id="7" name="TextBox 6">
            <a:extLst>
              <a:ext uri="{FF2B5EF4-FFF2-40B4-BE49-F238E27FC236}">
                <a16:creationId xmlns:a16="http://schemas.microsoft.com/office/drawing/2014/main" id="{55304CDF-CA73-5CC6-EA9F-9F84826A7F54}"/>
              </a:ext>
            </a:extLst>
          </p:cNvPr>
          <p:cNvSpPr txBox="1"/>
          <p:nvPr/>
        </p:nvSpPr>
        <p:spPr>
          <a:xfrm>
            <a:off x="3107840" y="219673"/>
            <a:ext cx="754746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Calibri" panose="020F0502020204030204"/>
                <a:ea typeface="+mn-ea"/>
                <a:cs typeface="+mn-cs"/>
              </a:rPr>
              <a:t>2020 – A Global Pandemic</a:t>
            </a:r>
          </a:p>
        </p:txBody>
      </p:sp>
      <p:pic>
        <p:nvPicPr>
          <p:cNvPr id="8" name="Picture 7">
            <a:extLst>
              <a:ext uri="{FF2B5EF4-FFF2-40B4-BE49-F238E27FC236}">
                <a16:creationId xmlns:a16="http://schemas.microsoft.com/office/drawing/2014/main" id="{CD5F46BE-243A-8295-9D56-5E91D7AECCA1}"/>
              </a:ext>
            </a:extLst>
          </p:cNvPr>
          <p:cNvPicPr>
            <a:picLocks noChangeAspect="1"/>
          </p:cNvPicPr>
          <p:nvPr/>
        </p:nvPicPr>
        <p:blipFill>
          <a:blip r:embed="rId4"/>
          <a:stretch>
            <a:fillRect/>
          </a:stretch>
        </p:blipFill>
        <p:spPr>
          <a:xfrm>
            <a:off x="599856" y="2413328"/>
            <a:ext cx="5031353" cy="3328615"/>
          </a:xfrm>
          <a:prstGeom prst="rect">
            <a:avLst/>
          </a:prstGeom>
        </p:spPr>
      </p:pic>
      <p:pic>
        <p:nvPicPr>
          <p:cNvPr id="11" name="Picture 10">
            <a:extLst>
              <a:ext uri="{FF2B5EF4-FFF2-40B4-BE49-F238E27FC236}">
                <a16:creationId xmlns:a16="http://schemas.microsoft.com/office/drawing/2014/main" id="{2C65F36C-0EAD-CCFC-083A-3B4F6BA03CA6}"/>
              </a:ext>
            </a:extLst>
          </p:cNvPr>
          <p:cNvPicPr>
            <a:picLocks noChangeAspect="1"/>
          </p:cNvPicPr>
          <p:nvPr/>
        </p:nvPicPr>
        <p:blipFill>
          <a:blip r:embed="rId5"/>
          <a:stretch>
            <a:fillRect/>
          </a:stretch>
        </p:blipFill>
        <p:spPr>
          <a:xfrm>
            <a:off x="6258426" y="989114"/>
            <a:ext cx="4520244" cy="2767399"/>
          </a:xfrm>
          <a:prstGeom prst="rect">
            <a:avLst/>
          </a:prstGeom>
        </p:spPr>
      </p:pic>
      <p:sp>
        <p:nvSpPr>
          <p:cNvPr id="12" name="TextBox 11">
            <a:extLst>
              <a:ext uri="{FF2B5EF4-FFF2-40B4-BE49-F238E27FC236}">
                <a16:creationId xmlns:a16="http://schemas.microsoft.com/office/drawing/2014/main" id="{6C73ABDE-9F53-A10F-153A-2A977227C84B}"/>
              </a:ext>
            </a:extLst>
          </p:cNvPr>
          <p:cNvSpPr txBox="1"/>
          <p:nvPr/>
        </p:nvSpPr>
        <p:spPr>
          <a:xfrm>
            <a:off x="5773479" y="3815219"/>
            <a:ext cx="6166292" cy="2677656"/>
          </a:xfrm>
          <a:prstGeom prst="rect">
            <a:avLst/>
          </a:prstGeom>
          <a:noFill/>
        </p:spPr>
        <p:txBody>
          <a:bodyPr wrap="square">
            <a:spAutoFit/>
          </a:bodyPr>
          <a:lstStyle/>
          <a:p>
            <a:r>
              <a:rPr lang="en-GB" sz="2400" b="0" i="0" dirty="0">
                <a:solidFill>
                  <a:srgbClr val="000000"/>
                </a:solidFill>
                <a:effectLst/>
                <a:latin typeface="Arial" panose="020B0604020202020204" pitchFamily="34" charset="0"/>
              </a:rPr>
              <a:t>The COVID-19 pandemic presents serious obstacles for the railway, with passenger numbers plummeting due to lockdowns and travel restrictions. Social distancing, hygiene protocols and new cleaning regimes demand significant adjustments both at stations and on board trains.</a:t>
            </a:r>
            <a:endParaRPr lang="en-GB" sz="2400" dirty="0"/>
          </a:p>
        </p:txBody>
      </p:sp>
    </p:spTree>
    <p:extLst>
      <p:ext uri="{BB962C8B-B14F-4D97-AF65-F5344CB8AC3E}">
        <p14:creationId xmlns:p14="http://schemas.microsoft.com/office/powerpoint/2010/main" val="31920333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BDFFA0-A894-E064-8E4F-84FE786A05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6836D1-C840-5208-0ABD-FE6972FAC2F0}"/>
              </a:ext>
            </a:extLst>
          </p:cNvPr>
          <p:cNvSpPr>
            <a:spLocks noGrp="1"/>
          </p:cNvSpPr>
          <p:nvPr>
            <p:ph type="title"/>
          </p:nvPr>
        </p:nvSpPr>
        <p:spPr/>
        <p:txBody>
          <a:bodyPr/>
          <a:lstStyle/>
          <a:p>
            <a:endParaRPr lang="en-GB" dirty="0"/>
          </a:p>
        </p:txBody>
      </p:sp>
      <p:sp>
        <p:nvSpPr>
          <p:cNvPr id="9" name="Rectangle 8">
            <a:extLst>
              <a:ext uri="{FF2B5EF4-FFF2-40B4-BE49-F238E27FC236}">
                <a16:creationId xmlns:a16="http://schemas.microsoft.com/office/drawing/2014/main" id="{E93997AD-F496-2E9F-526D-5697D3D9CF91}"/>
              </a:ext>
            </a:extLst>
          </p:cNvPr>
          <p:cNvSpPr/>
          <p:nvPr/>
        </p:nvSpPr>
        <p:spPr>
          <a:xfrm>
            <a:off x="299651" y="93119"/>
            <a:ext cx="11592697" cy="6399756"/>
          </a:xfrm>
          <a:prstGeom prst="rect">
            <a:avLst/>
          </a:prstGeom>
          <a:solidFill>
            <a:schemeClr val="accent6">
              <a:lumMod val="40000"/>
              <a:lumOff val="60000"/>
              <a:alpha val="8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C26900A-DF11-F190-5F15-582AACE230E1}"/>
              </a:ext>
            </a:extLst>
          </p:cNvPr>
          <p:cNvSpPr txBox="1"/>
          <p:nvPr/>
        </p:nvSpPr>
        <p:spPr>
          <a:xfrm>
            <a:off x="9231195" y="-282365"/>
            <a:ext cx="3199702" cy="2686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 name="Content Placeholder 14" descr="A close up of a sign&#10;&#10;Description automatically generated">
            <a:extLst>
              <a:ext uri="{FF2B5EF4-FFF2-40B4-BE49-F238E27FC236}">
                <a16:creationId xmlns:a16="http://schemas.microsoft.com/office/drawing/2014/main" id="{385A511E-F989-F473-3E8E-A898D22FD2BF}"/>
              </a:ext>
            </a:extLst>
          </p:cNvPr>
          <p:cNvPicPr>
            <a:picLocks noGrp="1" noChangeAspect="1"/>
          </p:cNvPicPr>
          <p:nvPr>
            <p:ph idx="1"/>
          </p:nvPr>
        </p:nvPicPr>
        <p:blipFill>
          <a:blip r:embed="rId3"/>
          <a:stretch>
            <a:fillRect/>
          </a:stretch>
        </p:blipFill>
        <p:spPr>
          <a:xfrm>
            <a:off x="838200" y="576259"/>
            <a:ext cx="2372180" cy="1249366"/>
          </a:xfrm>
        </p:spPr>
      </p:pic>
      <p:sp>
        <p:nvSpPr>
          <p:cNvPr id="7" name="TextBox 6">
            <a:extLst>
              <a:ext uri="{FF2B5EF4-FFF2-40B4-BE49-F238E27FC236}">
                <a16:creationId xmlns:a16="http://schemas.microsoft.com/office/drawing/2014/main" id="{EA792C90-42BC-560C-A002-B6DB78953233}"/>
              </a:ext>
            </a:extLst>
          </p:cNvPr>
          <p:cNvSpPr txBox="1"/>
          <p:nvPr/>
        </p:nvSpPr>
        <p:spPr>
          <a:xfrm>
            <a:off x="3107840" y="219673"/>
            <a:ext cx="754746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Calibri" panose="020F0502020204030204"/>
                <a:ea typeface="+mn-ea"/>
                <a:cs typeface="+mn-cs"/>
              </a:rPr>
              <a:t>2020 – HS2 Construction begins</a:t>
            </a:r>
          </a:p>
        </p:txBody>
      </p:sp>
      <p:pic>
        <p:nvPicPr>
          <p:cNvPr id="4" name="Picture 3">
            <a:extLst>
              <a:ext uri="{FF2B5EF4-FFF2-40B4-BE49-F238E27FC236}">
                <a16:creationId xmlns:a16="http://schemas.microsoft.com/office/drawing/2014/main" id="{BB359A04-A529-93E7-4E6B-88C35D6225CB}"/>
              </a:ext>
            </a:extLst>
          </p:cNvPr>
          <p:cNvPicPr>
            <a:picLocks noChangeAspect="1"/>
          </p:cNvPicPr>
          <p:nvPr/>
        </p:nvPicPr>
        <p:blipFill>
          <a:blip r:embed="rId4"/>
          <a:stretch>
            <a:fillRect/>
          </a:stretch>
        </p:blipFill>
        <p:spPr>
          <a:xfrm>
            <a:off x="3741105" y="1261120"/>
            <a:ext cx="7081970" cy="4630210"/>
          </a:xfrm>
          <a:prstGeom prst="rect">
            <a:avLst/>
          </a:prstGeom>
        </p:spPr>
      </p:pic>
    </p:spTree>
    <p:extLst>
      <p:ext uri="{BB962C8B-B14F-4D97-AF65-F5344CB8AC3E}">
        <p14:creationId xmlns:p14="http://schemas.microsoft.com/office/powerpoint/2010/main" val="40249659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2B079B-7C60-7CAB-E177-8E77C34D2E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C01900-2994-CDBD-3644-9B6A62542803}"/>
              </a:ext>
            </a:extLst>
          </p:cNvPr>
          <p:cNvSpPr>
            <a:spLocks noGrp="1"/>
          </p:cNvSpPr>
          <p:nvPr>
            <p:ph type="title"/>
          </p:nvPr>
        </p:nvSpPr>
        <p:spPr/>
        <p:txBody>
          <a:bodyPr/>
          <a:lstStyle/>
          <a:p>
            <a:r>
              <a:rPr lang="en-GB" dirty="0"/>
              <a:t>0</a:t>
            </a:r>
          </a:p>
        </p:txBody>
      </p:sp>
      <p:sp>
        <p:nvSpPr>
          <p:cNvPr id="9" name="Rectangle 8">
            <a:extLst>
              <a:ext uri="{FF2B5EF4-FFF2-40B4-BE49-F238E27FC236}">
                <a16:creationId xmlns:a16="http://schemas.microsoft.com/office/drawing/2014/main" id="{F3C39989-C60B-2CEC-C9BE-2BFAC5F105F3}"/>
              </a:ext>
            </a:extLst>
          </p:cNvPr>
          <p:cNvSpPr/>
          <p:nvPr/>
        </p:nvSpPr>
        <p:spPr>
          <a:xfrm>
            <a:off x="299651" y="93119"/>
            <a:ext cx="11592697" cy="6399756"/>
          </a:xfrm>
          <a:prstGeom prst="rect">
            <a:avLst/>
          </a:prstGeom>
          <a:solidFill>
            <a:schemeClr val="accent6">
              <a:lumMod val="40000"/>
              <a:lumOff val="60000"/>
              <a:alpha val="8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30691AE7-085F-922A-92DA-AAA785B3A044}"/>
              </a:ext>
            </a:extLst>
          </p:cNvPr>
          <p:cNvSpPr txBox="1"/>
          <p:nvPr/>
        </p:nvSpPr>
        <p:spPr>
          <a:xfrm>
            <a:off x="9231195" y="-282365"/>
            <a:ext cx="3199702" cy="2686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 name="Content Placeholder 14" descr="A close up of a sign&#10;&#10;Description automatically generated">
            <a:extLst>
              <a:ext uri="{FF2B5EF4-FFF2-40B4-BE49-F238E27FC236}">
                <a16:creationId xmlns:a16="http://schemas.microsoft.com/office/drawing/2014/main" id="{1EC16F96-28AF-9493-6011-ECC9537B52BF}"/>
              </a:ext>
            </a:extLst>
          </p:cNvPr>
          <p:cNvPicPr>
            <a:picLocks noGrp="1" noChangeAspect="1"/>
          </p:cNvPicPr>
          <p:nvPr>
            <p:ph idx="1"/>
          </p:nvPr>
        </p:nvPicPr>
        <p:blipFill>
          <a:blip r:embed="rId3"/>
          <a:stretch>
            <a:fillRect/>
          </a:stretch>
        </p:blipFill>
        <p:spPr>
          <a:xfrm>
            <a:off x="838200" y="576259"/>
            <a:ext cx="2372180" cy="1249366"/>
          </a:xfrm>
        </p:spPr>
      </p:pic>
      <p:sp>
        <p:nvSpPr>
          <p:cNvPr id="7" name="TextBox 6">
            <a:extLst>
              <a:ext uri="{FF2B5EF4-FFF2-40B4-BE49-F238E27FC236}">
                <a16:creationId xmlns:a16="http://schemas.microsoft.com/office/drawing/2014/main" id="{07490796-D023-2090-AC24-AC2295D8CD0F}"/>
              </a:ext>
            </a:extLst>
          </p:cNvPr>
          <p:cNvSpPr txBox="1"/>
          <p:nvPr/>
        </p:nvSpPr>
        <p:spPr>
          <a:xfrm>
            <a:off x="3641240" y="269679"/>
            <a:ext cx="754746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Calibri" panose="020F0502020204030204"/>
                <a:ea typeface="+mn-ea"/>
                <a:cs typeface="+mn-cs"/>
              </a:rPr>
              <a:t>2022 – The Elizabeth Line Opens</a:t>
            </a:r>
          </a:p>
        </p:txBody>
      </p:sp>
      <p:pic>
        <p:nvPicPr>
          <p:cNvPr id="4" name="Picture 3">
            <a:extLst>
              <a:ext uri="{FF2B5EF4-FFF2-40B4-BE49-F238E27FC236}">
                <a16:creationId xmlns:a16="http://schemas.microsoft.com/office/drawing/2014/main" id="{D5FC1B93-2C86-4006-1785-72630C600BB5}"/>
              </a:ext>
            </a:extLst>
          </p:cNvPr>
          <p:cNvPicPr>
            <a:picLocks noChangeAspect="1"/>
          </p:cNvPicPr>
          <p:nvPr/>
        </p:nvPicPr>
        <p:blipFill>
          <a:blip r:embed="rId4"/>
          <a:stretch>
            <a:fillRect/>
          </a:stretch>
        </p:blipFill>
        <p:spPr>
          <a:xfrm>
            <a:off x="3884057" y="1497125"/>
            <a:ext cx="6593443" cy="4516705"/>
          </a:xfrm>
          <a:prstGeom prst="rect">
            <a:avLst/>
          </a:prstGeom>
        </p:spPr>
      </p:pic>
    </p:spTree>
    <p:extLst>
      <p:ext uri="{BB962C8B-B14F-4D97-AF65-F5344CB8AC3E}">
        <p14:creationId xmlns:p14="http://schemas.microsoft.com/office/powerpoint/2010/main" val="28906287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B0E07E-9513-C4E2-8D4B-B0F94D3C96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0F35E5-DA44-06A9-287F-E1CDAA406BD7}"/>
              </a:ext>
            </a:extLst>
          </p:cNvPr>
          <p:cNvSpPr>
            <a:spLocks noGrp="1"/>
          </p:cNvSpPr>
          <p:nvPr>
            <p:ph type="title"/>
          </p:nvPr>
        </p:nvSpPr>
        <p:spPr/>
        <p:txBody>
          <a:bodyPr/>
          <a:lstStyle/>
          <a:p>
            <a:endParaRPr lang="en-GB" dirty="0"/>
          </a:p>
        </p:txBody>
      </p:sp>
      <p:sp>
        <p:nvSpPr>
          <p:cNvPr id="9" name="Rectangle 8">
            <a:extLst>
              <a:ext uri="{FF2B5EF4-FFF2-40B4-BE49-F238E27FC236}">
                <a16:creationId xmlns:a16="http://schemas.microsoft.com/office/drawing/2014/main" id="{839102FF-43F5-D778-C9CC-C75292474538}"/>
              </a:ext>
            </a:extLst>
          </p:cNvPr>
          <p:cNvSpPr/>
          <p:nvPr/>
        </p:nvSpPr>
        <p:spPr>
          <a:xfrm>
            <a:off x="299651" y="93119"/>
            <a:ext cx="11592697" cy="6399756"/>
          </a:xfrm>
          <a:prstGeom prst="rect">
            <a:avLst/>
          </a:prstGeom>
          <a:solidFill>
            <a:schemeClr val="accent6">
              <a:lumMod val="40000"/>
              <a:lumOff val="60000"/>
              <a:alpha val="8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b="0" i="0" dirty="0">
              <a:solidFill>
                <a:srgbClr val="000000"/>
              </a:solidFill>
              <a:effectLst/>
              <a:latin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dirty="0">
              <a:solidFill>
                <a:srgbClr val="000000"/>
              </a:solidFill>
              <a:latin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b="0" i="0" dirty="0">
              <a:solidFill>
                <a:srgbClr val="000000"/>
              </a:solidFill>
              <a:effectLst/>
              <a:latin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dirty="0">
              <a:solidFill>
                <a:srgbClr val="000000"/>
              </a:solidFill>
              <a:latin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b="0" i="0" dirty="0">
              <a:solidFill>
                <a:srgbClr val="000000"/>
              </a:solidFill>
              <a:effectLst/>
              <a:latin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dirty="0">
              <a:solidFill>
                <a:srgbClr val="000000"/>
              </a:solidFill>
              <a:latin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b="0" i="0" dirty="0">
              <a:solidFill>
                <a:srgbClr val="000000"/>
              </a:solidFill>
              <a:effectLst/>
              <a:latin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dirty="0">
              <a:solidFill>
                <a:srgbClr val="000000"/>
              </a:solidFill>
              <a:latin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b="0" i="0" dirty="0">
              <a:solidFill>
                <a:srgbClr val="000000"/>
              </a:solidFill>
              <a:effectLst/>
              <a:latin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dirty="0">
              <a:solidFill>
                <a:srgbClr val="000000"/>
              </a:solidFill>
              <a:latin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b="0" i="0" dirty="0">
              <a:solidFill>
                <a:srgbClr val="000000"/>
              </a:solidFill>
              <a:effectLst/>
              <a:latin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dirty="0">
              <a:solidFill>
                <a:srgbClr val="000000"/>
              </a:solidFill>
              <a:latin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b="0" i="0" dirty="0">
              <a:solidFill>
                <a:srgbClr val="000000"/>
              </a:solidFill>
              <a:effectLst/>
              <a:latin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dirty="0">
              <a:solidFill>
                <a:srgbClr val="000000"/>
              </a:solidFill>
              <a:latin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b="0" i="0" dirty="0">
              <a:solidFill>
                <a:srgbClr val="000000"/>
              </a:solidFill>
              <a:effectLst/>
              <a:latin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dirty="0">
              <a:solidFill>
                <a:srgbClr val="000000"/>
              </a:solidFill>
              <a:latin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b="0" i="0" dirty="0">
              <a:solidFill>
                <a:srgbClr val="000000"/>
              </a:solidFill>
              <a:effectLst/>
              <a:latin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b="0" i="0" dirty="0">
                <a:solidFill>
                  <a:srgbClr val="000000"/>
                </a:solidFill>
                <a:effectLst/>
                <a:latin typeface="Arial" panose="020B0604020202020204" pitchFamily="34" charset="0"/>
              </a:rPr>
              <a:t>A new Labour government passes legislation to nationalise most of the railway, bringing track and train together.</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86B57CE-7AC3-4CA0-AF25-A38CC7C01C0B}"/>
              </a:ext>
            </a:extLst>
          </p:cNvPr>
          <p:cNvSpPr txBox="1"/>
          <p:nvPr/>
        </p:nvSpPr>
        <p:spPr>
          <a:xfrm>
            <a:off x="9231195" y="-282365"/>
            <a:ext cx="3199702" cy="2686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 name="Content Placeholder 14" descr="A close up of a sign&#10;&#10;Description automatically generated">
            <a:extLst>
              <a:ext uri="{FF2B5EF4-FFF2-40B4-BE49-F238E27FC236}">
                <a16:creationId xmlns:a16="http://schemas.microsoft.com/office/drawing/2014/main" id="{4C71BE44-25DD-3937-2645-B28D4CA8E78F}"/>
              </a:ext>
            </a:extLst>
          </p:cNvPr>
          <p:cNvPicPr>
            <a:picLocks noGrp="1" noChangeAspect="1"/>
          </p:cNvPicPr>
          <p:nvPr>
            <p:ph idx="1"/>
          </p:nvPr>
        </p:nvPicPr>
        <p:blipFill>
          <a:blip r:embed="rId3"/>
          <a:stretch>
            <a:fillRect/>
          </a:stretch>
        </p:blipFill>
        <p:spPr>
          <a:xfrm>
            <a:off x="838200" y="576259"/>
            <a:ext cx="2372180" cy="1249366"/>
          </a:xfrm>
        </p:spPr>
      </p:pic>
      <p:sp>
        <p:nvSpPr>
          <p:cNvPr id="7" name="TextBox 6">
            <a:extLst>
              <a:ext uri="{FF2B5EF4-FFF2-40B4-BE49-F238E27FC236}">
                <a16:creationId xmlns:a16="http://schemas.microsoft.com/office/drawing/2014/main" id="{F065262A-A17E-069D-0D96-0E447AF3D724}"/>
              </a:ext>
            </a:extLst>
          </p:cNvPr>
          <p:cNvSpPr txBox="1"/>
          <p:nvPr/>
        </p:nvSpPr>
        <p:spPr>
          <a:xfrm>
            <a:off x="3107840" y="219673"/>
            <a:ext cx="853806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Calibri" panose="020F0502020204030204"/>
                <a:ea typeface="+mn-ea"/>
                <a:cs typeface="+mn-cs"/>
              </a:rPr>
              <a:t>2024 – Return to Public Ownership</a:t>
            </a:r>
          </a:p>
        </p:txBody>
      </p:sp>
      <p:pic>
        <p:nvPicPr>
          <p:cNvPr id="4" name="Picture 3">
            <a:extLst>
              <a:ext uri="{FF2B5EF4-FFF2-40B4-BE49-F238E27FC236}">
                <a16:creationId xmlns:a16="http://schemas.microsoft.com/office/drawing/2014/main" id="{1A86ED05-2F5D-1CEF-D7A4-478A13C064BF}"/>
              </a:ext>
            </a:extLst>
          </p:cNvPr>
          <p:cNvPicPr>
            <a:picLocks noChangeAspect="1"/>
          </p:cNvPicPr>
          <p:nvPr/>
        </p:nvPicPr>
        <p:blipFill>
          <a:blip r:embed="rId4"/>
          <a:stretch>
            <a:fillRect/>
          </a:stretch>
        </p:blipFill>
        <p:spPr>
          <a:xfrm>
            <a:off x="4441053" y="1261120"/>
            <a:ext cx="5682073" cy="3932327"/>
          </a:xfrm>
          <a:prstGeom prst="rect">
            <a:avLst/>
          </a:prstGeom>
        </p:spPr>
      </p:pic>
    </p:spTree>
    <p:extLst>
      <p:ext uri="{BB962C8B-B14F-4D97-AF65-F5344CB8AC3E}">
        <p14:creationId xmlns:p14="http://schemas.microsoft.com/office/powerpoint/2010/main" val="15678819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CA84EA-382C-6F93-6E07-92B5BD79B4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A4FA61-D3BB-5FD2-9DED-3945E68EF77B}"/>
              </a:ext>
            </a:extLst>
          </p:cNvPr>
          <p:cNvSpPr>
            <a:spLocks noGrp="1"/>
          </p:cNvSpPr>
          <p:nvPr>
            <p:ph type="title"/>
          </p:nvPr>
        </p:nvSpPr>
        <p:spPr/>
        <p:txBody>
          <a:bodyPr/>
          <a:lstStyle/>
          <a:p>
            <a:endParaRPr lang="en-GB" dirty="0"/>
          </a:p>
        </p:txBody>
      </p:sp>
      <p:sp>
        <p:nvSpPr>
          <p:cNvPr id="9" name="Rectangle 8">
            <a:extLst>
              <a:ext uri="{FF2B5EF4-FFF2-40B4-BE49-F238E27FC236}">
                <a16:creationId xmlns:a16="http://schemas.microsoft.com/office/drawing/2014/main" id="{5553AFDC-7D79-7BA8-965A-52EAD5AC6821}"/>
              </a:ext>
            </a:extLst>
          </p:cNvPr>
          <p:cNvSpPr/>
          <p:nvPr/>
        </p:nvSpPr>
        <p:spPr>
          <a:xfrm>
            <a:off x="299651" y="93119"/>
            <a:ext cx="11592697" cy="6399756"/>
          </a:xfrm>
          <a:prstGeom prst="rect">
            <a:avLst/>
          </a:prstGeom>
          <a:solidFill>
            <a:schemeClr val="accent6">
              <a:lumMod val="40000"/>
              <a:lumOff val="60000"/>
              <a:alpha val="8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130E95C-DB31-A99F-38C3-D8A9F4D964D8}"/>
              </a:ext>
            </a:extLst>
          </p:cNvPr>
          <p:cNvSpPr txBox="1"/>
          <p:nvPr/>
        </p:nvSpPr>
        <p:spPr>
          <a:xfrm>
            <a:off x="9231195" y="-282365"/>
            <a:ext cx="3199702" cy="2686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 name="Content Placeholder 14" descr="A close up of a sign&#10;&#10;Description automatically generated">
            <a:extLst>
              <a:ext uri="{FF2B5EF4-FFF2-40B4-BE49-F238E27FC236}">
                <a16:creationId xmlns:a16="http://schemas.microsoft.com/office/drawing/2014/main" id="{A2CB4D1B-EA5A-8704-D228-B29AAA445444}"/>
              </a:ext>
            </a:extLst>
          </p:cNvPr>
          <p:cNvPicPr>
            <a:picLocks noGrp="1" noChangeAspect="1"/>
          </p:cNvPicPr>
          <p:nvPr>
            <p:ph idx="1"/>
          </p:nvPr>
        </p:nvPicPr>
        <p:blipFill>
          <a:blip r:embed="rId3"/>
          <a:stretch>
            <a:fillRect/>
          </a:stretch>
        </p:blipFill>
        <p:spPr>
          <a:xfrm>
            <a:off x="838200" y="576259"/>
            <a:ext cx="2372180" cy="1249366"/>
          </a:xfrm>
        </p:spPr>
      </p:pic>
      <p:pic>
        <p:nvPicPr>
          <p:cNvPr id="2050" name="Picture 2" descr="Richard Trevithick's steam locomotive">
            <a:extLst>
              <a:ext uri="{FF2B5EF4-FFF2-40B4-BE49-F238E27FC236}">
                <a16:creationId xmlns:a16="http://schemas.microsoft.com/office/drawing/2014/main" id="{273F6E53-40AE-33AB-B480-55AD24D368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6552" y="1962694"/>
            <a:ext cx="6299200" cy="421997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defined">
            <a:extLst>
              <a:ext uri="{FF2B5EF4-FFF2-40B4-BE49-F238E27FC236}">
                <a16:creationId xmlns:a16="http://schemas.microsoft.com/office/drawing/2014/main" id="{9892B431-8337-69A2-85F1-FCF3512C65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44656" y="432500"/>
            <a:ext cx="2998787" cy="36960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25BFB0E-07EC-456A-2B80-DDBD8269EA3E}"/>
              </a:ext>
            </a:extLst>
          </p:cNvPr>
          <p:cNvSpPr txBox="1"/>
          <p:nvPr/>
        </p:nvSpPr>
        <p:spPr>
          <a:xfrm>
            <a:off x="7195752" y="4286973"/>
            <a:ext cx="4836360" cy="2062103"/>
          </a:xfrm>
          <a:prstGeom prst="rect">
            <a:avLst/>
          </a:prstGeom>
          <a:noFill/>
        </p:spPr>
        <p:txBody>
          <a:bodyPr wrap="square" rtlCol="0">
            <a:spAutoFit/>
          </a:bodyPr>
          <a:lstStyle/>
          <a:p>
            <a:pPr algn="ctr"/>
            <a:r>
              <a:rPr lang="en-GB" sz="3200" dirty="0"/>
              <a:t>Early 1800s Richard Trevithick built first steam locomotives – no passengers</a:t>
            </a:r>
          </a:p>
        </p:txBody>
      </p:sp>
    </p:spTree>
    <p:extLst>
      <p:ext uri="{BB962C8B-B14F-4D97-AF65-F5344CB8AC3E}">
        <p14:creationId xmlns:p14="http://schemas.microsoft.com/office/powerpoint/2010/main" val="3840061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419533-D8CC-2EAA-2E0D-D59E66754F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8640B6-F6B2-BF80-31F6-E299095236D5}"/>
              </a:ext>
            </a:extLst>
          </p:cNvPr>
          <p:cNvSpPr>
            <a:spLocks noGrp="1"/>
          </p:cNvSpPr>
          <p:nvPr>
            <p:ph type="title"/>
          </p:nvPr>
        </p:nvSpPr>
        <p:spPr/>
        <p:txBody>
          <a:bodyPr/>
          <a:lstStyle/>
          <a:p>
            <a:endParaRPr lang="en-GB" dirty="0"/>
          </a:p>
        </p:txBody>
      </p:sp>
      <p:sp>
        <p:nvSpPr>
          <p:cNvPr id="9" name="Rectangle 8">
            <a:extLst>
              <a:ext uri="{FF2B5EF4-FFF2-40B4-BE49-F238E27FC236}">
                <a16:creationId xmlns:a16="http://schemas.microsoft.com/office/drawing/2014/main" id="{8FC8BDD1-0071-EAB1-6698-5F70EF0D06F8}"/>
              </a:ext>
            </a:extLst>
          </p:cNvPr>
          <p:cNvSpPr/>
          <p:nvPr/>
        </p:nvSpPr>
        <p:spPr>
          <a:xfrm>
            <a:off x="299651" y="93119"/>
            <a:ext cx="11592697" cy="6399756"/>
          </a:xfrm>
          <a:prstGeom prst="rect">
            <a:avLst/>
          </a:prstGeom>
          <a:solidFill>
            <a:schemeClr val="accent6">
              <a:lumMod val="40000"/>
              <a:lumOff val="60000"/>
              <a:alpha val="8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77B747F0-DF18-D62C-A8B7-993D455CF1E2}"/>
              </a:ext>
            </a:extLst>
          </p:cNvPr>
          <p:cNvSpPr txBox="1"/>
          <p:nvPr/>
        </p:nvSpPr>
        <p:spPr>
          <a:xfrm>
            <a:off x="9231195" y="-282365"/>
            <a:ext cx="3199702" cy="2686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 name="Content Placeholder 14" descr="A close up of a sign&#10;&#10;Description automatically generated">
            <a:extLst>
              <a:ext uri="{FF2B5EF4-FFF2-40B4-BE49-F238E27FC236}">
                <a16:creationId xmlns:a16="http://schemas.microsoft.com/office/drawing/2014/main" id="{33F2BE76-02C3-13A7-4C50-AB6DFBD1B9B0}"/>
              </a:ext>
            </a:extLst>
          </p:cNvPr>
          <p:cNvPicPr>
            <a:picLocks noGrp="1" noChangeAspect="1"/>
          </p:cNvPicPr>
          <p:nvPr>
            <p:ph idx="1"/>
          </p:nvPr>
        </p:nvPicPr>
        <p:blipFill>
          <a:blip r:embed="rId3"/>
          <a:stretch>
            <a:fillRect/>
          </a:stretch>
        </p:blipFill>
        <p:spPr>
          <a:xfrm>
            <a:off x="838200" y="576259"/>
            <a:ext cx="2372180" cy="1249366"/>
          </a:xfrm>
        </p:spPr>
      </p:pic>
      <p:sp>
        <p:nvSpPr>
          <p:cNvPr id="7" name="TextBox 6">
            <a:extLst>
              <a:ext uri="{FF2B5EF4-FFF2-40B4-BE49-F238E27FC236}">
                <a16:creationId xmlns:a16="http://schemas.microsoft.com/office/drawing/2014/main" id="{06BD4D39-CB93-ED23-3C16-7C5280A225C3}"/>
              </a:ext>
            </a:extLst>
          </p:cNvPr>
          <p:cNvSpPr txBox="1"/>
          <p:nvPr/>
        </p:nvSpPr>
        <p:spPr>
          <a:xfrm>
            <a:off x="3185724" y="562073"/>
            <a:ext cx="754746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Calibri" panose="020F0502020204030204"/>
                <a:ea typeface="+mn-ea"/>
                <a:cs typeface="+mn-cs"/>
              </a:rPr>
              <a:t>2025 – A year of celebration</a:t>
            </a:r>
          </a:p>
        </p:txBody>
      </p:sp>
      <p:pic>
        <p:nvPicPr>
          <p:cNvPr id="4" name="Picture 3">
            <a:extLst>
              <a:ext uri="{FF2B5EF4-FFF2-40B4-BE49-F238E27FC236}">
                <a16:creationId xmlns:a16="http://schemas.microsoft.com/office/drawing/2014/main" id="{37A462FB-86DA-9358-D447-3E8273D20BBC}"/>
              </a:ext>
            </a:extLst>
          </p:cNvPr>
          <p:cNvPicPr>
            <a:picLocks noChangeAspect="1"/>
          </p:cNvPicPr>
          <p:nvPr/>
        </p:nvPicPr>
        <p:blipFill>
          <a:blip r:embed="rId4"/>
          <a:stretch>
            <a:fillRect/>
          </a:stretch>
        </p:blipFill>
        <p:spPr>
          <a:xfrm>
            <a:off x="3712583" y="1836140"/>
            <a:ext cx="5685417" cy="3929530"/>
          </a:xfrm>
          <a:prstGeom prst="rect">
            <a:avLst/>
          </a:prstGeom>
        </p:spPr>
      </p:pic>
    </p:spTree>
    <p:extLst>
      <p:ext uri="{BB962C8B-B14F-4D97-AF65-F5344CB8AC3E}">
        <p14:creationId xmlns:p14="http://schemas.microsoft.com/office/powerpoint/2010/main" val="36295693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5EC903-B726-E0B8-3AE6-7AAA93DA5B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AE9C20-1BB0-490D-FBD9-6C029C9F490E}"/>
              </a:ext>
            </a:extLst>
          </p:cNvPr>
          <p:cNvSpPr>
            <a:spLocks noGrp="1"/>
          </p:cNvSpPr>
          <p:nvPr>
            <p:ph type="title"/>
          </p:nvPr>
        </p:nvSpPr>
        <p:spPr/>
        <p:txBody>
          <a:bodyPr/>
          <a:lstStyle/>
          <a:p>
            <a:endParaRPr lang="en-GB" dirty="0"/>
          </a:p>
        </p:txBody>
      </p:sp>
      <p:sp>
        <p:nvSpPr>
          <p:cNvPr id="9" name="Rectangle 8">
            <a:extLst>
              <a:ext uri="{FF2B5EF4-FFF2-40B4-BE49-F238E27FC236}">
                <a16:creationId xmlns:a16="http://schemas.microsoft.com/office/drawing/2014/main" id="{4617B459-17F4-566D-642D-3C4647C775FD}"/>
              </a:ext>
            </a:extLst>
          </p:cNvPr>
          <p:cNvSpPr/>
          <p:nvPr/>
        </p:nvSpPr>
        <p:spPr>
          <a:xfrm>
            <a:off x="299651" y="93119"/>
            <a:ext cx="11592697" cy="6399756"/>
          </a:xfrm>
          <a:prstGeom prst="rect">
            <a:avLst/>
          </a:prstGeom>
          <a:solidFill>
            <a:schemeClr val="accent6">
              <a:lumMod val="40000"/>
              <a:lumOff val="60000"/>
              <a:alpha val="8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76C6EB38-CFC6-F364-7FD5-E6D4B85BDF27}"/>
              </a:ext>
            </a:extLst>
          </p:cNvPr>
          <p:cNvSpPr txBox="1"/>
          <p:nvPr/>
        </p:nvSpPr>
        <p:spPr>
          <a:xfrm>
            <a:off x="9231195" y="-282365"/>
            <a:ext cx="3199702" cy="2686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 name="Content Placeholder 14" descr="A close up of a sign&#10;&#10;Description automatically generated">
            <a:extLst>
              <a:ext uri="{FF2B5EF4-FFF2-40B4-BE49-F238E27FC236}">
                <a16:creationId xmlns:a16="http://schemas.microsoft.com/office/drawing/2014/main" id="{6FD7625A-2CB1-7B0B-4142-6E1858F6FF91}"/>
              </a:ext>
            </a:extLst>
          </p:cNvPr>
          <p:cNvPicPr>
            <a:picLocks noGrp="1" noChangeAspect="1"/>
          </p:cNvPicPr>
          <p:nvPr>
            <p:ph idx="1"/>
          </p:nvPr>
        </p:nvPicPr>
        <p:blipFill>
          <a:blip r:embed="rId3"/>
          <a:stretch>
            <a:fillRect/>
          </a:stretch>
        </p:blipFill>
        <p:spPr>
          <a:xfrm>
            <a:off x="838200" y="576259"/>
            <a:ext cx="2372180" cy="1249366"/>
          </a:xfrm>
        </p:spPr>
      </p:pic>
      <p:sp>
        <p:nvSpPr>
          <p:cNvPr id="7" name="TextBox 6">
            <a:extLst>
              <a:ext uri="{FF2B5EF4-FFF2-40B4-BE49-F238E27FC236}">
                <a16:creationId xmlns:a16="http://schemas.microsoft.com/office/drawing/2014/main" id="{12676C11-18CB-C372-5AC3-20B294B5EF77}"/>
              </a:ext>
            </a:extLst>
          </p:cNvPr>
          <p:cNvSpPr txBox="1"/>
          <p:nvPr/>
        </p:nvSpPr>
        <p:spPr>
          <a:xfrm>
            <a:off x="3185724" y="562073"/>
            <a:ext cx="754746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Calibri" panose="020F0502020204030204"/>
                <a:ea typeface="+mn-ea"/>
                <a:cs typeface="+mn-cs"/>
              </a:rPr>
              <a:t>What about the future?</a:t>
            </a:r>
          </a:p>
        </p:txBody>
      </p:sp>
      <p:pic>
        <p:nvPicPr>
          <p:cNvPr id="13314" name="Picture 2" descr="China debuts the world’s fastest 600 km/h maglev train featuring ...">
            <a:extLst>
              <a:ext uri="{FF2B5EF4-FFF2-40B4-BE49-F238E27FC236}">
                <a16:creationId xmlns:a16="http://schemas.microsoft.com/office/drawing/2014/main" id="{D64ABE6E-8DD3-9CB7-F84B-C44FFE4AED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153445"/>
            <a:ext cx="5118100" cy="2878931"/>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EuroTube – Hyperloop">
            <a:extLst>
              <a:ext uri="{FF2B5EF4-FFF2-40B4-BE49-F238E27FC236}">
                <a16:creationId xmlns:a16="http://schemas.microsoft.com/office/drawing/2014/main" id="{BD6F2470-8E8D-547C-A730-8FD79ADEB7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4849" y="2153445"/>
            <a:ext cx="4511675" cy="3006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75242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004FD-BD22-417A-9305-CBBB1252B60A}"/>
              </a:ext>
            </a:extLst>
          </p:cNvPr>
          <p:cNvSpPr>
            <a:spLocks noGrp="1"/>
          </p:cNvSpPr>
          <p:nvPr>
            <p:ph type="title"/>
          </p:nvPr>
        </p:nvSpPr>
        <p:spPr/>
        <p:txBody>
          <a:bodyPr/>
          <a:lstStyle/>
          <a:p>
            <a:endParaRPr lang="en-GB" dirty="0"/>
          </a:p>
        </p:txBody>
      </p:sp>
      <p:sp>
        <p:nvSpPr>
          <p:cNvPr id="9" name="Rectangle 8">
            <a:extLst>
              <a:ext uri="{FF2B5EF4-FFF2-40B4-BE49-F238E27FC236}">
                <a16:creationId xmlns:a16="http://schemas.microsoft.com/office/drawing/2014/main" id="{7CCD2A2F-5C15-4E6E-A47F-783119551DE2}"/>
              </a:ext>
            </a:extLst>
          </p:cNvPr>
          <p:cNvSpPr/>
          <p:nvPr/>
        </p:nvSpPr>
        <p:spPr>
          <a:xfrm>
            <a:off x="299651" y="288389"/>
            <a:ext cx="11592697" cy="6197108"/>
          </a:xfrm>
          <a:prstGeom prst="rect">
            <a:avLst/>
          </a:prstGeom>
          <a:solidFill>
            <a:schemeClr val="accent6">
              <a:lumMod val="40000"/>
              <a:lumOff val="60000"/>
              <a:alpha val="8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5" name="Content Placeholder 14" descr="A close up of a sign&#10;&#10;Description automatically generated">
            <a:extLst>
              <a:ext uri="{FF2B5EF4-FFF2-40B4-BE49-F238E27FC236}">
                <a16:creationId xmlns:a16="http://schemas.microsoft.com/office/drawing/2014/main" id="{4400FD38-4FE7-44CA-AB56-E580362971CE}"/>
              </a:ext>
            </a:extLst>
          </p:cNvPr>
          <p:cNvPicPr>
            <a:picLocks noGrp="1" noChangeAspect="1"/>
          </p:cNvPicPr>
          <p:nvPr>
            <p:ph idx="1"/>
          </p:nvPr>
        </p:nvPicPr>
        <p:blipFill>
          <a:blip r:embed="rId3"/>
          <a:stretch>
            <a:fillRect/>
          </a:stretch>
        </p:blipFill>
        <p:spPr>
          <a:xfrm>
            <a:off x="838200" y="576259"/>
            <a:ext cx="2372180" cy="1249366"/>
          </a:xfrm>
        </p:spPr>
      </p:pic>
      <p:pic>
        <p:nvPicPr>
          <p:cNvPr id="3074" name="Picture 2">
            <a:extLst>
              <a:ext uri="{FF2B5EF4-FFF2-40B4-BE49-F238E27FC236}">
                <a16:creationId xmlns:a16="http://schemas.microsoft.com/office/drawing/2014/main" id="{6A7D747B-93A8-29F8-A744-F24C581A99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829" y="2160981"/>
            <a:ext cx="5207000" cy="37192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2AD8DC2-1A18-F526-25A2-5A77E4BD2EDD}"/>
              </a:ext>
            </a:extLst>
          </p:cNvPr>
          <p:cNvSpPr txBox="1"/>
          <p:nvPr/>
        </p:nvSpPr>
        <p:spPr>
          <a:xfrm>
            <a:off x="6121105" y="428178"/>
            <a:ext cx="5771243" cy="6001643"/>
          </a:xfrm>
          <a:prstGeom prst="rect">
            <a:avLst/>
          </a:prstGeom>
          <a:noFill/>
        </p:spPr>
        <p:txBody>
          <a:bodyPr wrap="square" rtlCol="0">
            <a:spAutoFit/>
          </a:bodyPr>
          <a:lstStyle/>
          <a:p>
            <a:r>
              <a:rPr lang="en-GB" sz="3200" dirty="0"/>
              <a:t>The Stockton &amp; Darlington Railway opened in 1825. It was the first public railway in the world to transport goods and passengers using steam locomotives. Locomotion No. I was built by George Stephenson and his son Robert. George himself drove the engine on the Railway’s opening day at speeds of up to 12 mph, which was very slow by today’s standards.</a:t>
            </a:r>
          </a:p>
        </p:txBody>
      </p:sp>
      <p:sp>
        <p:nvSpPr>
          <p:cNvPr id="5" name="TextBox 4">
            <a:extLst>
              <a:ext uri="{FF2B5EF4-FFF2-40B4-BE49-F238E27FC236}">
                <a16:creationId xmlns:a16="http://schemas.microsoft.com/office/drawing/2014/main" id="{F345DC06-D209-3CE6-A145-91463360EC1C}"/>
              </a:ext>
            </a:extLst>
          </p:cNvPr>
          <p:cNvSpPr txBox="1"/>
          <p:nvPr/>
        </p:nvSpPr>
        <p:spPr>
          <a:xfrm>
            <a:off x="431653" y="5846543"/>
            <a:ext cx="6096000" cy="646331"/>
          </a:xfrm>
          <a:prstGeom prst="rect">
            <a:avLst/>
          </a:prstGeom>
          <a:noFill/>
        </p:spPr>
        <p:txBody>
          <a:bodyPr wrap="square">
            <a:spAutoFit/>
          </a:bodyPr>
          <a:lstStyle/>
          <a:p>
            <a:r>
              <a:rPr lang="en-GB" dirty="0">
                <a:hlinkClick r:id="rId5"/>
              </a:rPr>
              <a:t>History KS3 &amp; KS4/GCSE: The Stockton and Darlington Railway - BBC Teach</a:t>
            </a:r>
            <a:endParaRPr lang="en-GB" dirty="0"/>
          </a:p>
        </p:txBody>
      </p:sp>
    </p:spTree>
    <p:extLst>
      <p:ext uri="{BB962C8B-B14F-4D97-AF65-F5344CB8AC3E}">
        <p14:creationId xmlns:p14="http://schemas.microsoft.com/office/powerpoint/2010/main" val="2844914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004FD-BD22-417A-9305-CBBB1252B60A}"/>
              </a:ext>
            </a:extLst>
          </p:cNvPr>
          <p:cNvSpPr>
            <a:spLocks noGrp="1"/>
          </p:cNvSpPr>
          <p:nvPr>
            <p:ph type="title"/>
          </p:nvPr>
        </p:nvSpPr>
        <p:spPr/>
        <p:txBody>
          <a:bodyPr/>
          <a:lstStyle/>
          <a:p>
            <a:endParaRPr lang="en-GB" dirty="0"/>
          </a:p>
        </p:txBody>
      </p:sp>
      <p:sp>
        <p:nvSpPr>
          <p:cNvPr id="9" name="Rectangle 8">
            <a:extLst>
              <a:ext uri="{FF2B5EF4-FFF2-40B4-BE49-F238E27FC236}">
                <a16:creationId xmlns:a16="http://schemas.microsoft.com/office/drawing/2014/main" id="{7CCD2A2F-5C15-4E6E-A47F-783119551DE2}"/>
              </a:ext>
            </a:extLst>
          </p:cNvPr>
          <p:cNvSpPr/>
          <p:nvPr/>
        </p:nvSpPr>
        <p:spPr>
          <a:xfrm>
            <a:off x="299651" y="288389"/>
            <a:ext cx="11592697" cy="6197108"/>
          </a:xfrm>
          <a:prstGeom prst="rect">
            <a:avLst/>
          </a:prstGeom>
          <a:solidFill>
            <a:schemeClr val="accent6">
              <a:lumMod val="40000"/>
              <a:lumOff val="60000"/>
              <a:alpha val="8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Content Placeholder 14" descr="A close up of a sign&#10;&#10;Description automatically generated">
            <a:extLst>
              <a:ext uri="{FF2B5EF4-FFF2-40B4-BE49-F238E27FC236}">
                <a16:creationId xmlns:a16="http://schemas.microsoft.com/office/drawing/2014/main" id="{4400FD38-4FE7-44CA-AB56-E580362971CE}"/>
              </a:ext>
            </a:extLst>
          </p:cNvPr>
          <p:cNvPicPr>
            <a:picLocks noGrp="1" noChangeAspect="1"/>
          </p:cNvPicPr>
          <p:nvPr>
            <p:ph idx="1"/>
          </p:nvPr>
        </p:nvPicPr>
        <p:blipFill>
          <a:blip r:embed="rId4"/>
          <a:stretch>
            <a:fillRect/>
          </a:stretch>
        </p:blipFill>
        <p:spPr>
          <a:xfrm>
            <a:off x="838200" y="576259"/>
            <a:ext cx="2372180" cy="1249366"/>
          </a:xfrm>
        </p:spPr>
      </p:pic>
      <p:pic>
        <p:nvPicPr>
          <p:cNvPr id="3" name="Online Media 2" title="How Stephenson's Rocket Changed The World">
            <a:hlinkClick r:id="" action="ppaction://media"/>
            <a:extLst>
              <a:ext uri="{FF2B5EF4-FFF2-40B4-BE49-F238E27FC236}">
                <a16:creationId xmlns:a16="http://schemas.microsoft.com/office/drawing/2014/main" id="{E9DF3C07-6C24-237F-E5E6-39EC49A229A2}"/>
              </a:ext>
            </a:extLst>
          </p:cNvPr>
          <p:cNvPicPr>
            <a:picLocks noRot="1" noChangeAspect="1"/>
          </p:cNvPicPr>
          <p:nvPr>
            <a:videoFile r:link="rId1"/>
          </p:nvPr>
        </p:nvPicPr>
        <p:blipFill>
          <a:blip r:embed="rId5"/>
          <a:stretch>
            <a:fillRect/>
          </a:stretch>
        </p:blipFill>
        <p:spPr>
          <a:xfrm>
            <a:off x="3860812" y="1825625"/>
            <a:ext cx="7620000" cy="4305300"/>
          </a:xfrm>
          <a:prstGeom prst="rect">
            <a:avLst/>
          </a:prstGeom>
        </p:spPr>
      </p:pic>
      <p:sp>
        <p:nvSpPr>
          <p:cNvPr id="5" name="TextBox 4">
            <a:extLst>
              <a:ext uri="{FF2B5EF4-FFF2-40B4-BE49-F238E27FC236}">
                <a16:creationId xmlns:a16="http://schemas.microsoft.com/office/drawing/2014/main" id="{FC466848-D75F-B356-6FBE-9AB076BD2E92}"/>
              </a:ext>
            </a:extLst>
          </p:cNvPr>
          <p:cNvSpPr txBox="1"/>
          <p:nvPr/>
        </p:nvSpPr>
        <p:spPr>
          <a:xfrm>
            <a:off x="6550784" y="831610"/>
            <a:ext cx="6096000" cy="369332"/>
          </a:xfrm>
          <a:prstGeom prst="rect">
            <a:avLst/>
          </a:prstGeom>
          <a:noFill/>
        </p:spPr>
        <p:txBody>
          <a:bodyPr wrap="square">
            <a:spAutoFit/>
          </a:bodyPr>
          <a:lstStyle/>
          <a:p>
            <a:r>
              <a:rPr lang="en-GB" dirty="0">
                <a:hlinkClick r:id="rId6"/>
              </a:rPr>
              <a:t>How Stephenson's Rocket Changed The World</a:t>
            </a:r>
            <a:endParaRPr lang="en-GB" dirty="0"/>
          </a:p>
        </p:txBody>
      </p:sp>
    </p:spTree>
    <p:extLst>
      <p:ext uri="{BB962C8B-B14F-4D97-AF65-F5344CB8AC3E}">
        <p14:creationId xmlns:p14="http://schemas.microsoft.com/office/powerpoint/2010/main" val="3125414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004FD-BD22-417A-9305-CBBB1252B60A}"/>
              </a:ext>
            </a:extLst>
          </p:cNvPr>
          <p:cNvSpPr>
            <a:spLocks noGrp="1"/>
          </p:cNvSpPr>
          <p:nvPr>
            <p:ph type="title"/>
          </p:nvPr>
        </p:nvSpPr>
        <p:spPr/>
        <p:txBody>
          <a:bodyPr/>
          <a:lstStyle/>
          <a:p>
            <a:endParaRPr lang="en-GB" dirty="0"/>
          </a:p>
        </p:txBody>
      </p:sp>
      <p:sp>
        <p:nvSpPr>
          <p:cNvPr id="9" name="Rectangle 8">
            <a:extLst>
              <a:ext uri="{FF2B5EF4-FFF2-40B4-BE49-F238E27FC236}">
                <a16:creationId xmlns:a16="http://schemas.microsoft.com/office/drawing/2014/main" id="{7CCD2A2F-5C15-4E6E-A47F-783119551DE2}"/>
              </a:ext>
            </a:extLst>
          </p:cNvPr>
          <p:cNvSpPr/>
          <p:nvPr/>
        </p:nvSpPr>
        <p:spPr>
          <a:xfrm>
            <a:off x="299651" y="288389"/>
            <a:ext cx="11592697" cy="6197108"/>
          </a:xfrm>
          <a:prstGeom prst="rect">
            <a:avLst/>
          </a:prstGeom>
          <a:solidFill>
            <a:schemeClr val="accent6">
              <a:lumMod val="40000"/>
              <a:lumOff val="60000"/>
              <a:alpha val="8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Content Placeholder 14" descr="A close up of a sign&#10;&#10;Description automatically generated">
            <a:extLst>
              <a:ext uri="{FF2B5EF4-FFF2-40B4-BE49-F238E27FC236}">
                <a16:creationId xmlns:a16="http://schemas.microsoft.com/office/drawing/2014/main" id="{4400FD38-4FE7-44CA-AB56-E580362971CE}"/>
              </a:ext>
            </a:extLst>
          </p:cNvPr>
          <p:cNvPicPr>
            <a:picLocks noGrp="1" noChangeAspect="1"/>
          </p:cNvPicPr>
          <p:nvPr>
            <p:ph idx="1"/>
          </p:nvPr>
        </p:nvPicPr>
        <p:blipFill>
          <a:blip r:embed="rId3"/>
          <a:stretch>
            <a:fillRect/>
          </a:stretch>
        </p:blipFill>
        <p:spPr>
          <a:xfrm>
            <a:off x="838200" y="576259"/>
            <a:ext cx="2372180" cy="1249366"/>
          </a:xfrm>
        </p:spPr>
      </p:pic>
      <p:sp>
        <p:nvSpPr>
          <p:cNvPr id="3" name="TextBox 2">
            <a:extLst>
              <a:ext uri="{FF2B5EF4-FFF2-40B4-BE49-F238E27FC236}">
                <a16:creationId xmlns:a16="http://schemas.microsoft.com/office/drawing/2014/main" id="{4330F00D-293A-B029-4A1E-1564A351C121}"/>
              </a:ext>
            </a:extLst>
          </p:cNvPr>
          <p:cNvSpPr txBox="1"/>
          <p:nvPr/>
        </p:nvSpPr>
        <p:spPr>
          <a:xfrm>
            <a:off x="-799516" y="5069840"/>
            <a:ext cx="8981620" cy="1200329"/>
          </a:xfrm>
          <a:prstGeom prst="rect">
            <a:avLst/>
          </a:prstGeom>
          <a:noFill/>
        </p:spPr>
        <p:txBody>
          <a:bodyPr wrap="square" rtlCol="0">
            <a:spAutoFit/>
          </a:bodyPr>
          <a:lstStyle/>
          <a:p>
            <a:pPr algn="ctr"/>
            <a:r>
              <a:rPr lang="en-GB" sz="7200" dirty="0"/>
              <a:t>1840s and 1850s</a:t>
            </a:r>
          </a:p>
        </p:txBody>
      </p:sp>
      <p:pic>
        <p:nvPicPr>
          <p:cNvPr id="4098" name="Picture 2" descr="Queen Victoria train carriage to be restored | Daily Mail Online">
            <a:extLst>
              <a:ext uri="{FF2B5EF4-FFF2-40B4-BE49-F238E27FC236}">
                <a16:creationId xmlns:a16="http://schemas.microsoft.com/office/drawing/2014/main" id="{51662783-2A27-5A79-9478-62F0A82366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2739" y="2488090"/>
            <a:ext cx="4162425" cy="2427360"/>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4" descr="An illustration of the classes for train travel, depicting a train hauling first and second class carriages filled with passengers, alongside another train hauling a third class carriage that has no roof">
            <a:extLst>
              <a:ext uri="{FF2B5EF4-FFF2-40B4-BE49-F238E27FC236}">
                <a16:creationId xmlns:a16="http://schemas.microsoft.com/office/drawing/2014/main" id="{D9B96504-29BC-0012-6BCB-22AE15A1951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 name="Picture 7">
            <a:extLst>
              <a:ext uri="{FF2B5EF4-FFF2-40B4-BE49-F238E27FC236}">
                <a16:creationId xmlns:a16="http://schemas.microsoft.com/office/drawing/2014/main" id="{F6F76164-B0CD-9EFF-F692-0F83F25A8571}"/>
              </a:ext>
            </a:extLst>
          </p:cNvPr>
          <p:cNvPicPr>
            <a:picLocks noChangeAspect="1"/>
          </p:cNvPicPr>
          <p:nvPr/>
        </p:nvPicPr>
        <p:blipFill>
          <a:blip r:embed="rId5"/>
          <a:stretch>
            <a:fillRect/>
          </a:stretch>
        </p:blipFill>
        <p:spPr>
          <a:xfrm>
            <a:off x="7082937" y="3193532"/>
            <a:ext cx="4270863" cy="2856940"/>
          </a:xfrm>
          <a:prstGeom prst="rect">
            <a:avLst/>
          </a:prstGeom>
        </p:spPr>
      </p:pic>
      <p:pic>
        <p:nvPicPr>
          <p:cNvPr id="11" name="Picture 10">
            <a:extLst>
              <a:ext uri="{FF2B5EF4-FFF2-40B4-BE49-F238E27FC236}">
                <a16:creationId xmlns:a16="http://schemas.microsoft.com/office/drawing/2014/main" id="{7FA6EFE0-6502-1839-2A23-F741814ADF27}"/>
              </a:ext>
            </a:extLst>
          </p:cNvPr>
          <p:cNvPicPr>
            <a:picLocks noChangeAspect="1"/>
          </p:cNvPicPr>
          <p:nvPr/>
        </p:nvPicPr>
        <p:blipFill>
          <a:blip r:embed="rId6"/>
          <a:stretch>
            <a:fillRect/>
          </a:stretch>
        </p:blipFill>
        <p:spPr>
          <a:xfrm>
            <a:off x="3841172" y="583037"/>
            <a:ext cx="3089279" cy="1623959"/>
          </a:xfrm>
          <a:prstGeom prst="rect">
            <a:avLst/>
          </a:prstGeom>
        </p:spPr>
      </p:pic>
      <p:sp>
        <p:nvSpPr>
          <p:cNvPr id="12" name="AutoShape 6" descr="A group of employees, at the Great Western Railway's signal works in Reading, test and repair some of the company's many clocks.">
            <a:extLst>
              <a:ext uri="{FF2B5EF4-FFF2-40B4-BE49-F238E27FC236}">
                <a16:creationId xmlns:a16="http://schemas.microsoft.com/office/drawing/2014/main" id="{39CF7234-4F74-4A3F-1AB2-C18C5D887819}"/>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4" name="Picture 13">
            <a:extLst>
              <a:ext uri="{FF2B5EF4-FFF2-40B4-BE49-F238E27FC236}">
                <a16:creationId xmlns:a16="http://schemas.microsoft.com/office/drawing/2014/main" id="{2F317889-6DCC-F079-4443-C517B713AB4E}"/>
              </a:ext>
            </a:extLst>
          </p:cNvPr>
          <p:cNvPicPr>
            <a:picLocks noChangeAspect="1"/>
          </p:cNvPicPr>
          <p:nvPr/>
        </p:nvPicPr>
        <p:blipFill>
          <a:blip r:embed="rId7"/>
          <a:stretch>
            <a:fillRect/>
          </a:stretch>
        </p:blipFill>
        <p:spPr>
          <a:xfrm>
            <a:off x="7307243" y="451948"/>
            <a:ext cx="4106393" cy="2630952"/>
          </a:xfrm>
          <a:prstGeom prst="rect">
            <a:avLst/>
          </a:prstGeom>
        </p:spPr>
      </p:pic>
    </p:spTree>
    <p:extLst>
      <p:ext uri="{BB962C8B-B14F-4D97-AF65-F5344CB8AC3E}">
        <p14:creationId xmlns:p14="http://schemas.microsoft.com/office/powerpoint/2010/main" val="36457896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4F783-33AC-1495-6501-F134D69827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62CA58-635B-5DCC-AC0A-77E812080357}"/>
              </a:ext>
            </a:extLst>
          </p:cNvPr>
          <p:cNvSpPr>
            <a:spLocks noGrp="1"/>
          </p:cNvSpPr>
          <p:nvPr>
            <p:ph type="title"/>
          </p:nvPr>
        </p:nvSpPr>
        <p:spPr/>
        <p:txBody>
          <a:bodyPr/>
          <a:lstStyle/>
          <a:p>
            <a:endParaRPr lang="en-GB" dirty="0"/>
          </a:p>
        </p:txBody>
      </p:sp>
      <p:sp>
        <p:nvSpPr>
          <p:cNvPr id="9" name="Rectangle 8">
            <a:extLst>
              <a:ext uri="{FF2B5EF4-FFF2-40B4-BE49-F238E27FC236}">
                <a16:creationId xmlns:a16="http://schemas.microsoft.com/office/drawing/2014/main" id="{9A7212C4-5307-C6B0-66C0-E61E47578623}"/>
              </a:ext>
            </a:extLst>
          </p:cNvPr>
          <p:cNvSpPr/>
          <p:nvPr/>
        </p:nvSpPr>
        <p:spPr>
          <a:xfrm>
            <a:off x="299651" y="288389"/>
            <a:ext cx="11592697" cy="6197108"/>
          </a:xfrm>
          <a:prstGeom prst="rect">
            <a:avLst/>
          </a:prstGeom>
          <a:solidFill>
            <a:schemeClr val="accent6">
              <a:lumMod val="40000"/>
              <a:lumOff val="60000"/>
              <a:alpha val="8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Content Placeholder 14" descr="A close up of a sign&#10;&#10;Description automatically generated">
            <a:extLst>
              <a:ext uri="{FF2B5EF4-FFF2-40B4-BE49-F238E27FC236}">
                <a16:creationId xmlns:a16="http://schemas.microsoft.com/office/drawing/2014/main" id="{07C2BF21-C54F-B67C-3F11-8573AE89FA05}"/>
              </a:ext>
            </a:extLst>
          </p:cNvPr>
          <p:cNvPicPr>
            <a:picLocks noGrp="1" noChangeAspect="1"/>
          </p:cNvPicPr>
          <p:nvPr>
            <p:ph idx="1"/>
          </p:nvPr>
        </p:nvPicPr>
        <p:blipFill>
          <a:blip r:embed="rId3"/>
          <a:stretch>
            <a:fillRect/>
          </a:stretch>
        </p:blipFill>
        <p:spPr>
          <a:xfrm>
            <a:off x="838200" y="576259"/>
            <a:ext cx="2372180" cy="1249366"/>
          </a:xfrm>
        </p:spPr>
      </p:pic>
      <p:sp>
        <p:nvSpPr>
          <p:cNvPr id="3" name="TextBox 2">
            <a:extLst>
              <a:ext uri="{FF2B5EF4-FFF2-40B4-BE49-F238E27FC236}">
                <a16:creationId xmlns:a16="http://schemas.microsoft.com/office/drawing/2014/main" id="{2CF16021-C36D-2CCB-6290-EC420D267F3C}"/>
              </a:ext>
            </a:extLst>
          </p:cNvPr>
          <p:cNvSpPr txBox="1"/>
          <p:nvPr/>
        </p:nvSpPr>
        <p:spPr>
          <a:xfrm>
            <a:off x="-2246179" y="5160185"/>
            <a:ext cx="8981620" cy="1200329"/>
          </a:xfrm>
          <a:prstGeom prst="rect">
            <a:avLst/>
          </a:prstGeom>
          <a:noFill/>
        </p:spPr>
        <p:txBody>
          <a:bodyPr wrap="square" rtlCol="0">
            <a:spAutoFit/>
          </a:bodyPr>
          <a:lstStyle/>
          <a:p>
            <a:pPr algn="ctr"/>
            <a:r>
              <a:rPr lang="en-GB" sz="7200" dirty="0"/>
              <a:t>1860s</a:t>
            </a:r>
          </a:p>
        </p:txBody>
      </p:sp>
      <p:sp>
        <p:nvSpPr>
          <p:cNvPr id="6" name="AutoShape 4" descr="An illustration of the classes for train travel, depicting a train hauling first and second class carriages filled with passengers, alongside another train hauling a third class carriage that has no roof">
            <a:extLst>
              <a:ext uri="{FF2B5EF4-FFF2-40B4-BE49-F238E27FC236}">
                <a16:creationId xmlns:a16="http://schemas.microsoft.com/office/drawing/2014/main" id="{4151FD56-ED78-7668-0CA8-3112F1E5A12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AutoShape 6" descr="A group of employees, at the Great Western Railway's signal works in Reading, test and repair some of the company's many clocks.">
            <a:extLst>
              <a:ext uri="{FF2B5EF4-FFF2-40B4-BE49-F238E27FC236}">
                <a16:creationId xmlns:a16="http://schemas.microsoft.com/office/drawing/2014/main" id="{482C95E1-65B5-13E5-4ED5-E14E4CDE36D0}"/>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TextBox 4">
            <a:extLst>
              <a:ext uri="{FF2B5EF4-FFF2-40B4-BE49-F238E27FC236}">
                <a16:creationId xmlns:a16="http://schemas.microsoft.com/office/drawing/2014/main" id="{5BCD70B0-5347-A475-A381-311B9829F0DC}"/>
              </a:ext>
            </a:extLst>
          </p:cNvPr>
          <p:cNvSpPr txBox="1"/>
          <p:nvPr/>
        </p:nvSpPr>
        <p:spPr>
          <a:xfrm>
            <a:off x="4134134" y="4006023"/>
            <a:ext cx="7219666" cy="2308324"/>
          </a:xfrm>
          <a:prstGeom prst="rect">
            <a:avLst/>
          </a:prstGeom>
          <a:noFill/>
        </p:spPr>
        <p:txBody>
          <a:bodyPr wrap="square">
            <a:spAutoFit/>
          </a:bodyPr>
          <a:lstStyle/>
          <a:p>
            <a:pPr lvl="0"/>
            <a:r>
              <a:rPr lang="en-GB" sz="2400" dirty="0">
                <a:solidFill>
                  <a:srgbClr val="1C1C1C"/>
                </a:solidFill>
                <a:latin typeface="Calibri" panose="020F0502020204030204" pitchFamily="34" charset="0"/>
                <a:cs typeface="Calibri" panose="020F0502020204030204" pitchFamily="34" charset="0"/>
              </a:rPr>
              <a:t>In 1860 railways carry 23,000 visitors to the seaside in Blackpool: rail is creating mass tourism. In the 1800s and 1900s, factories closed for part of the summer for maintenance, and workers took their holiday. These were known as Wakes Weeks or, in Scotland, Fairs Fortnights – dates varied by area.</a:t>
            </a:r>
            <a:endParaRPr lang="en-GB" sz="2400" dirty="0"/>
          </a:p>
        </p:txBody>
      </p:sp>
      <p:pic>
        <p:nvPicPr>
          <p:cNvPr id="10" name="Picture 9">
            <a:hlinkClick r:id="rId4"/>
            <a:extLst>
              <a:ext uri="{FF2B5EF4-FFF2-40B4-BE49-F238E27FC236}">
                <a16:creationId xmlns:a16="http://schemas.microsoft.com/office/drawing/2014/main" id="{C31AC395-FC40-7539-A283-91A352D95960}"/>
              </a:ext>
            </a:extLst>
          </p:cNvPr>
          <p:cNvPicPr>
            <a:picLocks noChangeAspect="1"/>
          </p:cNvPicPr>
          <p:nvPr/>
        </p:nvPicPr>
        <p:blipFill>
          <a:blip r:embed="rId5"/>
          <a:stretch>
            <a:fillRect/>
          </a:stretch>
        </p:blipFill>
        <p:spPr>
          <a:xfrm>
            <a:off x="1251183" y="1825625"/>
            <a:ext cx="2136997" cy="3346256"/>
          </a:xfrm>
          <a:prstGeom prst="rect">
            <a:avLst/>
          </a:prstGeom>
        </p:spPr>
      </p:pic>
      <p:sp>
        <p:nvSpPr>
          <p:cNvPr id="13" name="AutoShape 2" descr="A black and white photo of North Shore, Blackpool">
            <a:extLst>
              <a:ext uri="{FF2B5EF4-FFF2-40B4-BE49-F238E27FC236}">
                <a16:creationId xmlns:a16="http://schemas.microsoft.com/office/drawing/2014/main" id="{844D430C-3809-86CF-FACF-D4315A3A53E7}"/>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7" name="Picture 16">
            <a:extLst>
              <a:ext uri="{FF2B5EF4-FFF2-40B4-BE49-F238E27FC236}">
                <a16:creationId xmlns:a16="http://schemas.microsoft.com/office/drawing/2014/main" id="{FD7FBBEC-8313-7CCC-EA1F-6621B24DF0C0}"/>
              </a:ext>
            </a:extLst>
          </p:cNvPr>
          <p:cNvPicPr>
            <a:picLocks noChangeAspect="1"/>
          </p:cNvPicPr>
          <p:nvPr/>
        </p:nvPicPr>
        <p:blipFill>
          <a:blip r:embed="rId6"/>
          <a:stretch>
            <a:fillRect/>
          </a:stretch>
        </p:blipFill>
        <p:spPr>
          <a:xfrm>
            <a:off x="5149914" y="543653"/>
            <a:ext cx="4802900" cy="3218438"/>
          </a:xfrm>
          <a:prstGeom prst="rect">
            <a:avLst/>
          </a:prstGeom>
        </p:spPr>
      </p:pic>
    </p:spTree>
    <p:extLst>
      <p:ext uri="{BB962C8B-B14F-4D97-AF65-F5344CB8AC3E}">
        <p14:creationId xmlns:p14="http://schemas.microsoft.com/office/powerpoint/2010/main" val="34588113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004FD-BD22-417A-9305-CBBB1252B60A}"/>
              </a:ext>
            </a:extLst>
          </p:cNvPr>
          <p:cNvSpPr>
            <a:spLocks noGrp="1"/>
          </p:cNvSpPr>
          <p:nvPr>
            <p:ph type="title"/>
          </p:nvPr>
        </p:nvSpPr>
        <p:spPr/>
        <p:txBody>
          <a:bodyPr/>
          <a:lstStyle/>
          <a:p>
            <a:endParaRPr lang="en-GB" dirty="0"/>
          </a:p>
        </p:txBody>
      </p:sp>
      <p:sp>
        <p:nvSpPr>
          <p:cNvPr id="9" name="Rectangle 8">
            <a:extLst>
              <a:ext uri="{FF2B5EF4-FFF2-40B4-BE49-F238E27FC236}">
                <a16:creationId xmlns:a16="http://schemas.microsoft.com/office/drawing/2014/main" id="{7CCD2A2F-5C15-4E6E-A47F-783119551DE2}"/>
              </a:ext>
            </a:extLst>
          </p:cNvPr>
          <p:cNvSpPr/>
          <p:nvPr/>
        </p:nvSpPr>
        <p:spPr>
          <a:xfrm>
            <a:off x="299651" y="288389"/>
            <a:ext cx="11592697" cy="6197108"/>
          </a:xfrm>
          <a:prstGeom prst="rect">
            <a:avLst/>
          </a:prstGeom>
          <a:solidFill>
            <a:schemeClr val="accent6">
              <a:lumMod val="40000"/>
              <a:lumOff val="60000"/>
              <a:alpha val="8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B263E31A-85C9-4D48-B678-AF745EEB666E}"/>
              </a:ext>
            </a:extLst>
          </p:cNvPr>
          <p:cNvSpPr txBox="1"/>
          <p:nvPr/>
        </p:nvSpPr>
        <p:spPr>
          <a:xfrm>
            <a:off x="9231195" y="-282365"/>
            <a:ext cx="3199702" cy="268674"/>
          </a:xfrm>
          <a:prstGeom prst="rect">
            <a:avLst/>
          </a:prstGeom>
          <a:noFill/>
        </p:spPr>
        <p:txBody>
          <a:bodyPr wrap="square" rtlCol="0">
            <a:spAutoFit/>
          </a:bodyPr>
          <a:lstStyle/>
          <a:p>
            <a:pPr algn="ctr"/>
            <a:endParaRPr lang="en-GB" sz="3600" dirty="0"/>
          </a:p>
        </p:txBody>
      </p:sp>
      <p:pic>
        <p:nvPicPr>
          <p:cNvPr id="15" name="Content Placeholder 14" descr="A close up of a sign&#10;&#10;Description automatically generated">
            <a:extLst>
              <a:ext uri="{FF2B5EF4-FFF2-40B4-BE49-F238E27FC236}">
                <a16:creationId xmlns:a16="http://schemas.microsoft.com/office/drawing/2014/main" id="{4400FD38-4FE7-44CA-AB56-E580362971CE}"/>
              </a:ext>
            </a:extLst>
          </p:cNvPr>
          <p:cNvPicPr>
            <a:picLocks noGrp="1" noChangeAspect="1"/>
          </p:cNvPicPr>
          <p:nvPr>
            <p:ph idx="1"/>
          </p:nvPr>
        </p:nvPicPr>
        <p:blipFill>
          <a:blip r:embed="rId3"/>
          <a:stretch>
            <a:fillRect/>
          </a:stretch>
        </p:blipFill>
        <p:spPr>
          <a:xfrm>
            <a:off x="838200" y="576259"/>
            <a:ext cx="2372180" cy="1249366"/>
          </a:xfrm>
        </p:spPr>
      </p:pic>
      <p:sp>
        <p:nvSpPr>
          <p:cNvPr id="4" name="TextBox 3">
            <a:extLst>
              <a:ext uri="{FF2B5EF4-FFF2-40B4-BE49-F238E27FC236}">
                <a16:creationId xmlns:a16="http://schemas.microsoft.com/office/drawing/2014/main" id="{D97A41FB-D742-470B-8113-C01240731C5C}"/>
              </a:ext>
            </a:extLst>
          </p:cNvPr>
          <p:cNvSpPr txBox="1"/>
          <p:nvPr/>
        </p:nvSpPr>
        <p:spPr>
          <a:xfrm>
            <a:off x="1782990" y="663385"/>
            <a:ext cx="8981620" cy="1200329"/>
          </a:xfrm>
          <a:prstGeom prst="rect">
            <a:avLst/>
          </a:prstGeom>
          <a:noFill/>
        </p:spPr>
        <p:txBody>
          <a:bodyPr wrap="square" rtlCol="0">
            <a:spAutoFit/>
          </a:bodyPr>
          <a:lstStyle/>
          <a:p>
            <a:pPr algn="ctr"/>
            <a:r>
              <a:rPr lang="en-GB" sz="7200" dirty="0"/>
              <a:t>1870s</a:t>
            </a:r>
          </a:p>
        </p:txBody>
      </p:sp>
      <p:pic>
        <p:nvPicPr>
          <p:cNvPr id="6" name="Picture 5">
            <a:extLst>
              <a:ext uri="{FF2B5EF4-FFF2-40B4-BE49-F238E27FC236}">
                <a16:creationId xmlns:a16="http://schemas.microsoft.com/office/drawing/2014/main" id="{B05F6EAC-6A7A-47D8-E878-3442FFB9562A}"/>
              </a:ext>
            </a:extLst>
          </p:cNvPr>
          <p:cNvPicPr>
            <a:picLocks noChangeAspect="1"/>
          </p:cNvPicPr>
          <p:nvPr/>
        </p:nvPicPr>
        <p:blipFill>
          <a:blip r:embed="rId4"/>
          <a:stretch>
            <a:fillRect/>
          </a:stretch>
        </p:blipFill>
        <p:spPr>
          <a:xfrm>
            <a:off x="838200" y="2161975"/>
            <a:ext cx="6491940" cy="3574214"/>
          </a:xfrm>
          <a:prstGeom prst="rect">
            <a:avLst/>
          </a:prstGeom>
        </p:spPr>
      </p:pic>
      <p:sp>
        <p:nvSpPr>
          <p:cNvPr id="8" name="TextBox 7">
            <a:extLst>
              <a:ext uri="{FF2B5EF4-FFF2-40B4-BE49-F238E27FC236}">
                <a16:creationId xmlns:a16="http://schemas.microsoft.com/office/drawing/2014/main" id="{6BE92F1E-C68A-D098-A0BA-655FB3CCAF48}"/>
              </a:ext>
            </a:extLst>
          </p:cNvPr>
          <p:cNvSpPr txBox="1"/>
          <p:nvPr/>
        </p:nvSpPr>
        <p:spPr>
          <a:xfrm>
            <a:off x="7577656" y="2685963"/>
            <a:ext cx="4067175" cy="2862322"/>
          </a:xfrm>
          <a:prstGeom prst="rect">
            <a:avLst/>
          </a:prstGeom>
          <a:noFill/>
        </p:spPr>
        <p:txBody>
          <a:bodyPr wrap="square">
            <a:spAutoFit/>
          </a:bodyPr>
          <a:lstStyle/>
          <a:p>
            <a:r>
              <a:rPr lang="en-GB" b="0" i="0" dirty="0">
                <a:solidFill>
                  <a:srgbClr val="000000"/>
                </a:solidFill>
                <a:effectLst/>
                <a:latin typeface="Arial" panose="020B0604020202020204" pitchFamily="34" charset="0"/>
              </a:rPr>
              <a:t>Heavy snow jams the signal arm at Abbots Ripton, making it seem like an all clear ahead signal is showing. Thirteen people die in a terrible crash, which wrecks 3 trains. After the accident, signal improvements are made. ‘Danger’ is made the default signal setting, making sure that drivers do not assume the line ahead will be clear.</a:t>
            </a:r>
            <a:r>
              <a:rPr lang="en-GB" sz="1800" dirty="0">
                <a:solidFill>
                  <a:srgbClr val="1C1C1C"/>
                </a:solidFill>
                <a:latin typeface="Calibri" panose="020F0502020204030204" pitchFamily="34" charset="0"/>
                <a:cs typeface="Calibri" panose="020F0502020204030204" pitchFamily="34" charset="0"/>
              </a:rPr>
              <a:t>.</a:t>
            </a:r>
            <a:endParaRPr lang="en-GB" sz="1800" dirty="0"/>
          </a:p>
        </p:txBody>
      </p:sp>
    </p:spTree>
    <p:extLst>
      <p:ext uri="{BB962C8B-B14F-4D97-AF65-F5344CB8AC3E}">
        <p14:creationId xmlns:p14="http://schemas.microsoft.com/office/powerpoint/2010/main" val="33491785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004FD-BD22-417A-9305-CBBB1252B60A}"/>
              </a:ext>
            </a:extLst>
          </p:cNvPr>
          <p:cNvSpPr>
            <a:spLocks noGrp="1"/>
          </p:cNvSpPr>
          <p:nvPr>
            <p:ph type="title"/>
          </p:nvPr>
        </p:nvSpPr>
        <p:spPr/>
        <p:txBody>
          <a:bodyPr/>
          <a:lstStyle/>
          <a:p>
            <a:endParaRPr lang="en-GB" dirty="0"/>
          </a:p>
        </p:txBody>
      </p:sp>
      <p:sp>
        <p:nvSpPr>
          <p:cNvPr id="9" name="Rectangle 8">
            <a:extLst>
              <a:ext uri="{FF2B5EF4-FFF2-40B4-BE49-F238E27FC236}">
                <a16:creationId xmlns:a16="http://schemas.microsoft.com/office/drawing/2014/main" id="{7CCD2A2F-5C15-4E6E-A47F-783119551DE2}"/>
              </a:ext>
            </a:extLst>
          </p:cNvPr>
          <p:cNvSpPr/>
          <p:nvPr/>
        </p:nvSpPr>
        <p:spPr>
          <a:xfrm>
            <a:off x="299651" y="288389"/>
            <a:ext cx="11592697" cy="6197108"/>
          </a:xfrm>
          <a:prstGeom prst="rect">
            <a:avLst/>
          </a:prstGeom>
          <a:solidFill>
            <a:schemeClr val="accent6">
              <a:lumMod val="40000"/>
              <a:lumOff val="60000"/>
              <a:alpha val="8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B263E31A-85C9-4D48-B678-AF745EEB666E}"/>
              </a:ext>
            </a:extLst>
          </p:cNvPr>
          <p:cNvSpPr txBox="1"/>
          <p:nvPr/>
        </p:nvSpPr>
        <p:spPr>
          <a:xfrm>
            <a:off x="9231195" y="-282365"/>
            <a:ext cx="3199702" cy="268674"/>
          </a:xfrm>
          <a:prstGeom prst="rect">
            <a:avLst/>
          </a:prstGeom>
          <a:noFill/>
        </p:spPr>
        <p:txBody>
          <a:bodyPr wrap="square" rtlCol="0">
            <a:spAutoFit/>
          </a:bodyPr>
          <a:lstStyle/>
          <a:p>
            <a:pPr algn="ctr"/>
            <a:endParaRPr lang="en-GB" sz="3600" dirty="0"/>
          </a:p>
        </p:txBody>
      </p:sp>
      <p:pic>
        <p:nvPicPr>
          <p:cNvPr id="15" name="Content Placeholder 14" descr="A close up of a sign&#10;&#10;Description automatically generated">
            <a:extLst>
              <a:ext uri="{FF2B5EF4-FFF2-40B4-BE49-F238E27FC236}">
                <a16:creationId xmlns:a16="http://schemas.microsoft.com/office/drawing/2014/main" id="{4400FD38-4FE7-44CA-AB56-E580362971CE}"/>
              </a:ext>
            </a:extLst>
          </p:cNvPr>
          <p:cNvPicPr>
            <a:picLocks noGrp="1" noChangeAspect="1"/>
          </p:cNvPicPr>
          <p:nvPr>
            <p:ph idx="1"/>
          </p:nvPr>
        </p:nvPicPr>
        <p:blipFill>
          <a:blip r:embed="rId3"/>
          <a:stretch>
            <a:fillRect/>
          </a:stretch>
        </p:blipFill>
        <p:spPr>
          <a:xfrm>
            <a:off x="838200" y="576259"/>
            <a:ext cx="2372180" cy="1249366"/>
          </a:xfrm>
        </p:spPr>
      </p:pic>
      <p:sp>
        <p:nvSpPr>
          <p:cNvPr id="4" name="TextBox 3">
            <a:extLst>
              <a:ext uri="{FF2B5EF4-FFF2-40B4-BE49-F238E27FC236}">
                <a16:creationId xmlns:a16="http://schemas.microsoft.com/office/drawing/2014/main" id="{D97A41FB-D742-470B-8113-C01240731C5C}"/>
              </a:ext>
            </a:extLst>
          </p:cNvPr>
          <p:cNvSpPr txBox="1"/>
          <p:nvPr/>
        </p:nvSpPr>
        <p:spPr>
          <a:xfrm>
            <a:off x="1782990" y="663385"/>
            <a:ext cx="8981620" cy="1200329"/>
          </a:xfrm>
          <a:prstGeom prst="rect">
            <a:avLst/>
          </a:prstGeom>
          <a:noFill/>
        </p:spPr>
        <p:txBody>
          <a:bodyPr wrap="square" rtlCol="0">
            <a:spAutoFit/>
          </a:bodyPr>
          <a:lstStyle/>
          <a:p>
            <a:pPr algn="ctr"/>
            <a:r>
              <a:rPr lang="en-GB" sz="7200" dirty="0"/>
              <a:t>1914-1918</a:t>
            </a:r>
          </a:p>
        </p:txBody>
      </p:sp>
      <p:sp>
        <p:nvSpPr>
          <p:cNvPr id="12" name="TextBox 11">
            <a:extLst>
              <a:ext uri="{FF2B5EF4-FFF2-40B4-BE49-F238E27FC236}">
                <a16:creationId xmlns:a16="http://schemas.microsoft.com/office/drawing/2014/main" id="{5B4B8DA0-6884-4533-B377-7254EDBBC63B}"/>
              </a:ext>
            </a:extLst>
          </p:cNvPr>
          <p:cNvSpPr txBox="1"/>
          <p:nvPr/>
        </p:nvSpPr>
        <p:spPr>
          <a:xfrm>
            <a:off x="6212873" y="1825625"/>
            <a:ext cx="5562600" cy="6555641"/>
          </a:xfrm>
          <a:prstGeom prst="rect">
            <a:avLst/>
          </a:prstGeom>
          <a:noFill/>
        </p:spPr>
        <p:txBody>
          <a:bodyPr wrap="square">
            <a:spAutoFit/>
          </a:bodyPr>
          <a:lstStyle/>
          <a:p>
            <a:r>
              <a:rPr lang="en-GB" sz="2800" dirty="0"/>
              <a:t>When Britain declared war on Germany in  1914 , trains efficiently moved huge numbers of troops and equipment between the Home Front and France.</a:t>
            </a:r>
          </a:p>
          <a:p>
            <a:endParaRPr lang="en-GB" sz="2800" dirty="0"/>
          </a:p>
          <a:p>
            <a:r>
              <a:rPr lang="en-GB" sz="2800" dirty="0"/>
              <a:t>Trains also transported rations, water and coal across Britain and continental Europe in a way not previously possible during conflict.</a:t>
            </a:r>
          </a:p>
          <a:p>
            <a:endParaRPr lang="en-GB" sz="2800" dirty="0"/>
          </a:p>
          <a:p>
            <a:r>
              <a:rPr lang="en-GB" sz="2800" dirty="0"/>
              <a:t>More than 20,000 railway workers from Britain lost their lives during  WWI , after more than 100,000 enlisted when war broke out.</a:t>
            </a:r>
          </a:p>
        </p:txBody>
      </p:sp>
      <p:pic>
        <p:nvPicPr>
          <p:cNvPr id="6" name="Picture 5">
            <a:extLst>
              <a:ext uri="{FF2B5EF4-FFF2-40B4-BE49-F238E27FC236}">
                <a16:creationId xmlns:a16="http://schemas.microsoft.com/office/drawing/2014/main" id="{CE3B371C-C90E-D89E-5272-AAD1F20D96CF}"/>
              </a:ext>
            </a:extLst>
          </p:cNvPr>
          <p:cNvPicPr>
            <a:picLocks noChangeAspect="1"/>
          </p:cNvPicPr>
          <p:nvPr/>
        </p:nvPicPr>
        <p:blipFill>
          <a:blip r:embed="rId4"/>
          <a:stretch>
            <a:fillRect/>
          </a:stretch>
        </p:blipFill>
        <p:spPr>
          <a:xfrm>
            <a:off x="480229" y="2161974"/>
            <a:ext cx="5615770" cy="3258004"/>
          </a:xfrm>
          <a:prstGeom prst="rect">
            <a:avLst/>
          </a:prstGeom>
        </p:spPr>
      </p:pic>
    </p:spTree>
    <p:extLst>
      <p:ext uri="{BB962C8B-B14F-4D97-AF65-F5344CB8AC3E}">
        <p14:creationId xmlns:p14="http://schemas.microsoft.com/office/powerpoint/2010/main" val="179930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30185</TotalTime>
  <Words>928</Words>
  <Application>Microsoft Office PowerPoint</Application>
  <PresentationFormat>Widescreen</PresentationFormat>
  <Paragraphs>104</Paragraphs>
  <Slides>31</Slides>
  <Notes>31</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Karen Bennett</cp:lastModifiedBy>
  <cp:revision>158</cp:revision>
  <dcterms:created xsi:type="dcterms:W3CDTF">2016-09-17T20:11:25Z</dcterms:created>
  <dcterms:modified xsi:type="dcterms:W3CDTF">2025-03-23T19:32:02Z</dcterms:modified>
</cp:coreProperties>
</file>