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2" r:id="rId1"/>
  </p:sldMasterIdLst>
  <p:notesMasterIdLst>
    <p:notesMasterId r:id="rId11"/>
  </p:notesMasterIdLst>
  <p:sldIdLst>
    <p:sldId id="256" r:id="rId2"/>
    <p:sldId id="257" r:id="rId3"/>
    <p:sldId id="259" r:id="rId4"/>
    <p:sldId id="260" r:id="rId5"/>
    <p:sldId id="261" r:id="rId6"/>
    <p:sldId id="263" r:id="rId7"/>
    <p:sldId id="262" r:id="rId8"/>
    <p:sldId id="258"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42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436" autoAdjust="0"/>
    <p:restoredTop sz="94660"/>
  </p:normalViewPr>
  <p:slideViewPr>
    <p:cSldViewPr snapToGrid="0">
      <p:cViewPr varScale="1">
        <p:scale>
          <a:sx n="51" d="100"/>
          <a:sy n="51" d="100"/>
        </p:scale>
        <p:origin x="516"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E46546-4A99-4C26-880F-49A02B250C7C}" type="datetimeFigureOut">
              <a:rPr lang="en-GB" smtClean="0"/>
              <a:t>27/05/2025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AA0EE-F313-49B7-B798-160D05E607D8}" type="slidenum">
              <a:rPr lang="en-GB" smtClean="0"/>
              <a:t>‹#›</a:t>
            </a:fld>
            <a:endParaRPr lang="en-GB"/>
          </a:p>
        </p:txBody>
      </p:sp>
    </p:spTree>
    <p:extLst>
      <p:ext uri="{BB962C8B-B14F-4D97-AF65-F5344CB8AC3E}">
        <p14:creationId xmlns:p14="http://schemas.microsoft.com/office/powerpoint/2010/main" val="3374898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05AA0EE-F313-49B7-B798-160D05E607D8}" type="slidenum">
              <a:rPr lang="en-GB" smtClean="0"/>
              <a:t>1</a:t>
            </a:fld>
            <a:endParaRPr lang="en-GB"/>
          </a:p>
        </p:txBody>
      </p:sp>
    </p:spTree>
    <p:extLst>
      <p:ext uri="{BB962C8B-B14F-4D97-AF65-F5344CB8AC3E}">
        <p14:creationId xmlns:p14="http://schemas.microsoft.com/office/powerpoint/2010/main" val="3742773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05AA0EE-F313-49B7-B798-160D05E607D8}" type="slidenum">
              <a:rPr lang="en-GB" smtClean="0"/>
              <a:t>2</a:t>
            </a:fld>
            <a:endParaRPr lang="en-GB"/>
          </a:p>
        </p:txBody>
      </p:sp>
    </p:spTree>
    <p:extLst>
      <p:ext uri="{BB962C8B-B14F-4D97-AF65-F5344CB8AC3E}">
        <p14:creationId xmlns:p14="http://schemas.microsoft.com/office/powerpoint/2010/main" val="3024622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05AA0EE-F313-49B7-B798-160D05E607D8}" type="slidenum">
              <a:rPr lang="en-GB" smtClean="0"/>
              <a:t>6</a:t>
            </a:fld>
            <a:endParaRPr lang="en-GB"/>
          </a:p>
        </p:txBody>
      </p:sp>
    </p:spTree>
    <p:extLst>
      <p:ext uri="{BB962C8B-B14F-4D97-AF65-F5344CB8AC3E}">
        <p14:creationId xmlns:p14="http://schemas.microsoft.com/office/powerpoint/2010/main" val="2462177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05AA0EE-F313-49B7-B798-160D05E607D8}" type="slidenum">
              <a:rPr lang="en-GB" smtClean="0"/>
              <a:t>8</a:t>
            </a:fld>
            <a:endParaRPr lang="en-GB"/>
          </a:p>
        </p:txBody>
      </p:sp>
    </p:spTree>
    <p:extLst>
      <p:ext uri="{BB962C8B-B14F-4D97-AF65-F5344CB8AC3E}">
        <p14:creationId xmlns:p14="http://schemas.microsoft.com/office/powerpoint/2010/main" val="2930091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F20B6-82C8-13B8-D7B9-425120523A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A55CE2A-550C-BF42-AE5B-28994826EB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0DAAF64-5FD0-2552-7B24-40B6279ED457}"/>
              </a:ext>
            </a:extLst>
          </p:cNvPr>
          <p:cNvSpPr>
            <a:spLocks noGrp="1"/>
          </p:cNvSpPr>
          <p:nvPr>
            <p:ph type="dt" sz="half" idx="10"/>
          </p:nvPr>
        </p:nvSpPr>
        <p:spPr/>
        <p:txBody>
          <a:bodyPr/>
          <a:lstStyle/>
          <a:p>
            <a:fld id="{9184DA70-C731-4C70-880D-CCD4705E623C}" type="datetime1">
              <a:rPr lang="en-US" smtClean="0"/>
              <a:t>5/26/2025</a:t>
            </a:fld>
            <a:endParaRPr lang="en-US" dirty="0"/>
          </a:p>
        </p:txBody>
      </p:sp>
      <p:sp>
        <p:nvSpPr>
          <p:cNvPr id="5" name="Footer Placeholder 4">
            <a:extLst>
              <a:ext uri="{FF2B5EF4-FFF2-40B4-BE49-F238E27FC236}">
                <a16:creationId xmlns:a16="http://schemas.microsoft.com/office/drawing/2014/main" id="{82CF49FE-92C6-3BF7-E0A3-75E1F18368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0F18A23-0D6A-2EC6-8206-74E0A855FB8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386237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437BA-7334-1758-3C12-56695EF9888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0E5BE29-BE44-8A53-9CBB-3C094A37E3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37DCF17-2F3D-9657-80F9-42C93443FCCA}"/>
              </a:ext>
            </a:extLst>
          </p:cNvPr>
          <p:cNvSpPr>
            <a:spLocks noGrp="1"/>
          </p:cNvSpPr>
          <p:nvPr>
            <p:ph type="dt" sz="half" idx="10"/>
          </p:nvPr>
        </p:nvSpPr>
        <p:spPr/>
        <p:txBody>
          <a:bodyPr/>
          <a:lstStyle/>
          <a:p>
            <a:fld id="{B612A279-0833-481D-8C56-F67FD0AC6C50}" type="datetime1">
              <a:rPr lang="en-US" smtClean="0"/>
              <a:t>5/26/2025</a:t>
            </a:fld>
            <a:endParaRPr lang="en-US" dirty="0"/>
          </a:p>
        </p:txBody>
      </p:sp>
      <p:sp>
        <p:nvSpPr>
          <p:cNvPr id="5" name="Footer Placeholder 4">
            <a:extLst>
              <a:ext uri="{FF2B5EF4-FFF2-40B4-BE49-F238E27FC236}">
                <a16:creationId xmlns:a16="http://schemas.microsoft.com/office/drawing/2014/main" id="{1C90BC16-6996-5028-A1A1-848A429834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282DF43-2285-D3D5-6C74-9ABAFD7FE13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94647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3C6118-A53F-7568-E205-CA80EE5BF66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37F37CF-E9F0-B6C2-F44C-181BC474A4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AE2F911-70EC-B05E-A670-E6812CEA2E4E}"/>
              </a:ext>
            </a:extLst>
          </p:cNvPr>
          <p:cNvSpPr>
            <a:spLocks noGrp="1"/>
          </p:cNvSpPr>
          <p:nvPr>
            <p:ph type="dt" sz="half" idx="10"/>
          </p:nvPr>
        </p:nvSpPr>
        <p:spPr/>
        <p:txBody>
          <a:bodyPr/>
          <a:lstStyle/>
          <a:p>
            <a:fld id="{6587DA83-5663-4C9C-B9AA-0B40A3DAFF81}" type="datetime1">
              <a:rPr lang="en-US" smtClean="0"/>
              <a:t>5/26/2025</a:t>
            </a:fld>
            <a:endParaRPr lang="en-US" dirty="0"/>
          </a:p>
        </p:txBody>
      </p:sp>
      <p:sp>
        <p:nvSpPr>
          <p:cNvPr id="5" name="Footer Placeholder 4">
            <a:extLst>
              <a:ext uri="{FF2B5EF4-FFF2-40B4-BE49-F238E27FC236}">
                <a16:creationId xmlns:a16="http://schemas.microsoft.com/office/drawing/2014/main" id="{BEE2FAAB-CE5F-BE39-D1B9-370DD40EA9D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D403891-A789-C5E5-285C-9FF76AF6207B}"/>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541179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00E09-0BBD-A0C4-8CFF-25AC8243B1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E3B45A-393A-B1FC-7E1F-1A5D819027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CD09D3-BF13-BA88-05B7-E102BCCF585E}"/>
              </a:ext>
            </a:extLst>
          </p:cNvPr>
          <p:cNvSpPr>
            <a:spLocks noGrp="1"/>
          </p:cNvSpPr>
          <p:nvPr>
            <p:ph type="dt" sz="half" idx="10"/>
          </p:nvPr>
        </p:nvSpPr>
        <p:spPr/>
        <p:txBody>
          <a:bodyPr/>
          <a:lstStyle/>
          <a:p>
            <a:fld id="{4BE1D723-8F53-4F53-90B0-1982A396982E}" type="datetime1">
              <a:rPr lang="en-US" smtClean="0"/>
              <a:t>5/26/2025</a:t>
            </a:fld>
            <a:endParaRPr lang="en-US" dirty="0"/>
          </a:p>
        </p:txBody>
      </p:sp>
      <p:sp>
        <p:nvSpPr>
          <p:cNvPr id="5" name="Footer Placeholder 4">
            <a:extLst>
              <a:ext uri="{FF2B5EF4-FFF2-40B4-BE49-F238E27FC236}">
                <a16:creationId xmlns:a16="http://schemas.microsoft.com/office/drawing/2014/main" id="{28EEC21C-F344-5274-6FF4-128AD326B09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AD78472-ABBC-0FFC-BA34-5B1C7178A52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734354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C2985-65C9-963B-7F9B-F9F5593907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E3A623-39DC-7D70-9298-D6A42AC2990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3BF8D4-1A7B-5DB2-D004-EF1D67BADA54}"/>
              </a:ext>
            </a:extLst>
          </p:cNvPr>
          <p:cNvSpPr>
            <a:spLocks noGrp="1"/>
          </p:cNvSpPr>
          <p:nvPr>
            <p:ph type="dt" sz="half" idx="10"/>
          </p:nvPr>
        </p:nvSpPr>
        <p:spPr/>
        <p:txBody>
          <a:bodyPr/>
          <a:lstStyle/>
          <a:p>
            <a:fld id="{97669AF7-7BEB-44E4-9852-375E34362B5B}" type="datetime1">
              <a:rPr lang="en-US" smtClean="0"/>
              <a:t>5/26/2025</a:t>
            </a:fld>
            <a:endParaRPr lang="en-US" dirty="0"/>
          </a:p>
        </p:txBody>
      </p:sp>
      <p:sp>
        <p:nvSpPr>
          <p:cNvPr id="5" name="Footer Placeholder 4">
            <a:extLst>
              <a:ext uri="{FF2B5EF4-FFF2-40B4-BE49-F238E27FC236}">
                <a16:creationId xmlns:a16="http://schemas.microsoft.com/office/drawing/2014/main" id="{984B5D20-73AF-315B-8D9C-033E654B654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794F81D-0DA9-DA27-244C-BB11B18B8BF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8164146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759C1-78E4-4634-84C1-FB7435898D6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0B66A2D-1184-66E8-DD62-A5244B0ABE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7C9BA48-42CB-4FF1-121B-A59491B367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ABED218-CE45-B0B0-2AAC-7FEB2ACA8315}"/>
              </a:ext>
            </a:extLst>
          </p:cNvPr>
          <p:cNvSpPr>
            <a:spLocks noGrp="1"/>
          </p:cNvSpPr>
          <p:nvPr>
            <p:ph type="dt" sz="half" idx="10"/>
          </p:nvPr>
        </p:nvSpPr>
        <p:spPr/>
        <p:txBody>
          <a:bodyPr/>
          <a:lstStyle/>
          <a:p>
            <a:fld id="{BAAAC38D-0552-4C82-B593-E6124DFADBE2}" type="datetime1">
              <a:rPr lang="en-US" smtClean="0"/>
              <a:t>5/26/2025</a:t>
            </a:fld>
            <a:endParaRPr lang="en-US" dirty="0"/>
          </a:p>
        </p:txBody>
      </p:sp>
      <p:sp>
        <p:nvSpPr>
          <p:cNvPr id="6" name="Footer Placeholder 5">
            <a:extLst>
              <a:ext uri="{FF2B5EF4-FFF2-40B4-BE49-F238E27FC236}">
                <a16:creationId xmlns:a16="http://schemas.microsoft.com/office/drawing/2014/main" id="{06993A59-17B0-9127-941B-6D3D1116F57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B77B8FB-2BCD-FBCE-4DD4-D5A82C1298AA}"/>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212530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8C47D-171E-7F6E-1EFB-FBADC851EA1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199DC68-6640-21F4-58AD-DD93742F48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4AFB44-0D1C-C564-EF96-84BA05D7F5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2259CB7-EC68-4382-7C49-C021327CEA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DB5DFB-7499-A0B1-ECAC-FF85A491F1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77F66D5-0555-F976-5E0B-4B1B17DEB788}"/>
              </a:ext>
            </a:extLst>
          </p:cNvPr>
          <p:cNvSpPr>
            <a:spLocks noGrp="1"/>
          </p:cNvSpPr>
          <p:nvPr>
            <p:ph type="dt" sz="half" idx="10"/>
          </p:nvPr>
        </p:nvSpPr>
        <p:spPr/>
        <p:txBody>
          <a:bodyPr/>
          <a:lstStyle/>
          <a:p>
            <a:fld id="{D9DF0F1C-5577-4ACB-BB62-DF8F3C494C7E}" type="datetime1">
              <a:rPr lang="en-US" smtClean="0"/>
              <a:t>5/26/2025</a:t>
            </a:fld>
            <a:endParaRPr lang="en-US" dirty="0"/>
          </a:p>
        </p:txBody>
      </p:sp>
      <p:sp>
        <p:nvSpPr>
          <p:cNvPr id="8" name="Footer Placeholder 7">
            <a:extLst>
              <a:ext uri="{FF2B5EF4-FFF2-40B4-BE49-F238E27FC236}">
                <a16:creationId xmlns:a16="http://schemas.microsoft.com/office/drawing/2014/main" id="{A2D6BC55-6E10-FEE4-A160-F7E69EA78C4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A191E0E-DE49-8DAD-2DBE-C4A83A19C241}"/>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866832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370B6-AA50-7D1B-746B-D6C624179D8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2A99436-372D-84A0-8C70-FACF1233C3BF}"/>
              </a:ext>
            </a:extLst>
          </p:cNvPr>
          <p:cNvSpPr>
            <a:spLocks noGrp="1"/>
          </p:cNvSpPr>
          <p:nvPr>
            <p:ph type="dt" sz="half" idx="10"/>
          </p:nvPr>
        </p:nvSpPr>
        <p:spPr/>
        <p:txBody>
          <a:bodyPr/>
          <a:lstStyle/>
          <a:p>
            <a:fld id="{1775B394-D9F9-4F0C-B15D-605F45CB9E9F}" type="datetime1">
              <a:rPr lang="en-US" smtClean="0"/>
              <a:t>5/26/2025</a:t>
            </a:fld>
            <a:endParaRPr lang="en-US" dirty="0"/>
          </a:p>
        </p:txBody>
      </p:sp>
      <p:sp>
        <p:nvSpPr>
          <p:cNvPr id="4" name="Footer Placeholder 3">
            <a:extLst>
              <a:ext uri="{FF2B5EF4-FFF2-40B4-BE49-F238E27FC236}">
                <a16:creationId xmlns:a16="http://schemas.microsoft.com/office/drawing/2014/main" id="{0F61D9C2-4CE3-D9F3-77A8-FFE508FE8E3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4265B35-2F86-CA59-25A5-4B97A0B9C5F6}"/>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259177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D9F648-9936-6DBA-A262-99A72052333B}"/>
              </a:ext>
            </a:extLst>
          </p:cNvPr>
          <p:cNvSpPr>
            <a:spLocks noGrp="1"/>
          </p:cNvSpPr>
          <p:nvPr>
            <p:ph type="dt" sz="half" idx="10"/>
          </p:nvPr>
        </p:nvSpPr>
        <p:spPr/>
        <p:txBody>
          <a:bodyPr/>
          <a:lstStyle/>
          <a:p>
            <a:fld id="{39667345-2558-425A-8533-9BFDBCE15005}" type="datetime1">
              <a:rPr lang="en-US" smtClean="0"/>
              <a:t>5/26/2025</a:t>
            </a:fld>
            <a:endParaRPr lang="en-US" dirty="0"/>
          </a:p>
        </p:txBody>
      </p:sp>
      <p:sp>
        <p:nvSpPr>
          <p:cNvPr id="3" name="Footer Placeholder 2">
            <a:extLst>
              <a:ext uri="{FF2B5EF4-FFF2-40B4-BE49-F238E27FC236}">
                <a16:creationId xmlns:a16="http://schemas.microsoft.com/office/drawing/2014/main" id="{2D952195-217C-B795-8B86-A5164B06C5A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7F12037-2CA5-9501-4DD8-BAA7521CE6BD}"/>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322677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6EF22-68E8-9C02-3AEC-E19B942DD4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6143DDC-2BA9-9453-9DC9-67200FF5CF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86A5C71-45FF-EEBA-7763-BC5DA89CAC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72E1C4-EDD2-1C30-2A77-E7B7866C5259}"/>
              </a:ext>
            </a:extLst>
          </p:cNvPr>
          <p:cNvSpPr>
            <a:spLocks noGrp="1"/>
          </p:cNvSpPr>
          <p:nvPr>
            <p:ph type="dt" sz="half" idx="10"/>
          </p:nvPr>
        </p:nvSpPr>
        <p:spPr/>
        <p:txBody>
          <a:bodyPr/>
          <a:lstStyle/>
          <a:p>
            <a:fld id="{92BEA474-078D-4E9B-9B14-09A87B19DC46}" type="datetime1">
              <a:rPr lang="en-US" smtClean="0"/>
              <a:t>5/26/2025</a:t>
            </a:fld>
            <a:endParaRPr lang="en-US" dirty="0"/>
          </a:p>
        </p:txBody>
      </p:sp>
      <p:sp>
        <p:nvSpPr>
          <p:cNvPr id="6" name="Footer Placeholder 5">
            <a:extLst>
              <a:ext uri="{FF2B5EF4-FFF2-40B4-BE49-F238E27FC236}">
                <a16:creationId xmlns:a16="http://schemas.microsoft.com/office/drawing/2014/main" id="{A9A785DD-4F42-084A-EFE2-8869FBA9817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8F30C39-26A5-1360-4361-9514569717A4}"/>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2544375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E7313-66D3-2467-580A-49062DD377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406D5F6-32D7-D6B4-939B-68919949C5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348DD4D-6E32-6625-EBC1-A3AEE897FB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D1D936-81AA-7D02-770C-AE9EA9B1234C}"/>
              </a:ext>
            </a:extLst>
          </p:cNvPr>
          <p:cNvSpPr>
            <a:spLocks noGrp="1"/>
          </p:cNvSpPr>
          <p:nvPr>
            <p:ph type="dt" sz="half" idx="10"/>
          </p:nvPr>
        </p:nvSpPr>
        <p:spPr/>
        <p:txBody>
          <a:bodyPr/>
          <a:lstStyle/>
          <a:p>
            <a:fld id="{4907D986-8816-4272-A432-0437A28A9828}" type="datetime1">
              <a:rPr lang="en-US" smtClean="0"/>
              <a:t>5/26/2025</a:t>
            </a:fld>
            <a:endParaRPr lang="en-US" dirty="0"/>
          </a:p>
        </p:txBody>
      </p:sp>
      <p:sp>
        <p:nvSpPr>
          <p:cNvPr id="6" name="Footer Placeholder 5">
            <a:extLst>
              <a:ext uri="{FF2B5EF4-FFF2-40B4-BE49-F238E27FC236}">
                <a16:creationId xmlns:a16="http://schemas.microsoft.com/office/drawing/2014/main" id="{218F0918-F726-E9AC-040D-5BC63A67F248}"/>
              </a:ext>
            </a:extLst>
          </p:cNvPr>
          <p:cNvSpPr>
            <a:spLocks noGrp="1"/>
          </p:cNvSpPr>
          <p:nvPr>
            <p:ph type="ftr" sz="quarter" idx="11"/>
          </p:nvPr>
        </p:nvSpPr>
        <p:spPr/>
        <p:txBody>
          <a:bodyPr/>
          <a:lstStyle/>
          <a:p>
            <a:pPr algn="l"/>
            <a:endParaRPr lang="en-US" dirty="0"/>
          </a:p>
        </p:txBody>
      </p:sp>
      <p:sp>
        <p:nvSpPr>
          <p:cNvPr id="7" name="Slide Number Placeholder 6">
            <a:extLst>
              <a:ext uri="{FF2B5EF4-FFF2-40B4-BE49-F238E27FC236}">
                <a16:creationId xmlns:a16="http://schemas.microsoft.com/office/drawing/2014/main" id="{C12FA04F-CEEB-49A8-D1B7-E9F402EA507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866089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A7B558-4D5E-5348-EE1B-2A90EE6444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D603A0C-3D46-AEA7-25EC-608E8E65E2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73A9993-BBD7-6FFD-DD46-8C26C5A315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2D6E202-B606-4609-B914-27C9371A1F6D}" type="datetime1">
              <a:rPr lang="en-US" smtClean="0"/>
              <a:t>5/26/2025</a:t>
            </a:fld>
            <a:endParaRPr lang="en-US" dirty="0"/>
          </a:p>
        </p:txBody>
      </p:sp>
      <p:sp>
        <p:nvSpPr>
          <p:cNvPr id="5" name="Footer Placeholder 4">
            <a:extLst>
              <a:ext uri="{FF2B5EF4-FFF2-40B4-BE49-F238E27FC236}">
                <a16:creationId xmlns:a16="http://schemas.microsoft.com/office/drawing/2014/main" id="{E2EF4407-EC55-6917-FD08-4D19D0EE1D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9CB3FF7E-7295-CA38-C6FD-CDA3BDD846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443100100"/>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eg"/><Relationship Id="rId7" Type="http://schemas.openxmlformats.org/officeDocument/2006/relationships/image" Target="../media/image6.jpg"/><Relationship Id="rId12"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 Id="rId5" Type="http://schemas.openxmlformats.org/officeDocument/2006/relationships/image" Target="../media/image17.jpg"/><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slideLayout" Target="../slideLayouts/slideLayout7.xml"/><Relationship Id="rId7" Type="http://schemas.openxmlformats.org/officeDocument/2006/relationships/image" Target="../media/image25.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7.xml"/><Relationship Id="rId1" Type="http://schemas.openxmlformats.org/officeDocument/2006/relationships/video" Target="https://www.youtube.com/embed/AulauVp9pBo?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people standing in front of a building&#10;&#10;AI-generated content may be incorrect.">
            <a:extLst>
              <a:ext uri="{FF2B5EF4-FFF2-40B4-BE49-F238E27FC236}">
                <a16:creationId xmlns:a16="http://schemas.microsoft.com/office/drawing/2014/main" id="{AFDE1493-31FC-120B-6309-F95559AC576B}"/>
              </a:ext>
            </a:extLst>
          </p:cNvPr>
          <p:cNvPicPr>
            <a:picLocks noChangeAspect="1"/>
          </p:cNvPicPr>
          <p:nvPr/>
        </p:nvPicPr>
        <p:blipFill>
          <a:blip r:embed="rId3">
            <a:extLst>
              <a:ext uri="{28A0092B-C50C-407E-A947-70E740481C1C}">
                <a14:useLocalDpi xmlns:a14="http://schemas.microsoft.com/office/drawing/2010/main" val="0"/>
              </a:ext>
            </a:extLst>
          </a:blip>
          <a:srcRect l="7727" t="5941" r="16348" b="7733"/>
          <a:stretch>
            <a:fillRect/>
          </a:stretch>
        </p:blipFill>
        <p:spPr>
          <a:xfrm>
            <a:off x="4131887" y="8580"/>
            <a:ext cx="8047044" cy="686212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29" name="Freeform: Shape 28">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1" name="Freeform: Shape 30">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139DFD4-70CC-4914-9C9D-8EBEE5411FE5}"/>
              </a:ext>
            </a:extLst>
          </p:cNvPr>
          <p:cNvSpPr>
            <a:spLocks noGrp="1"/>
          </p:cNvSpPr>
          <p:nvPr>
            <p:ph type="ctrTitle"/>
          </p:nvPr>
        </p:nvSpPr>
        <p:spPr>
          <a:xfrm>
            <a:off x="477981" y="1122363"/>
            <a:ext cx="4023360" cy="3204134"/>
          </a:xfrm>
        </p:spPr>
        <p:txBody>
          <a:bodyPr anchor="b">
            <a:normAutofit/>
          </a:bodyPr>
          <a:lstStyle/>
          <a:p>
            <a:pPr algn="l"/>
            <a:r>
              <a:rPr lang="en-GB" sz="4800" b="1" dirty="0">
                <a:solidFill>
                  <a:schemeClr val="bg1"/>
                </a:solidFill>
                <a:effectLst>
                  <a:outerShdw blurRad="38100" dist="38100" dir="2700000" algn="tl">
                    <a:srgbClr val="000000">
                      <a:alpha val="43137"/>
                    </a:srgbClr>
                  </a:outerShdw>
                </a:effectLst>
                <a:latin typeface="Kermit" panose="020F0502020204030204" pitchFamily="34" charset="0"/>
                <a:cs typeface="Aharoni" panose="02010803020104030203" pitchFamily="2" charset="-79"/>
              </a:rPr>
              <a:t>Working with Diverse Groups</a:t>
            </a:r>
          </a:p>
        </p:txBody>
      </p:sp>
      <p:sp>
        <p:nvSpPr>
          <p:cNvPr id="3" name="Subtitle 2">
            <a:extLst>
              <a:ext uri="{FF2B5EF4-FFF2-40B4-BE49-F238E27FC236}">
                <a16:creationId xmlns:a16="http://schemas.microsoft.com/office/drawing/2014/main" id="{85694E8A-6427-9731-254A-017F5677B7B6}"/>
              </a:ext>
            </a:extLst>
          </p:cNvPr>
          <p:cNvSpPr>
            <a:spLocks noGrp="1"/>
          </p:cNvSpPr>
          <p:nvPr>
            <p:ph type="subTitle" idx="1"/>
          </p:nvPr>
        </p:nvSpPr>
        <p:spPr>
          <a:xfrm>
            <a:off x="477981" y="4872922"/>
            <a:ext cx="3933306" cy="1208141"/>
          </a:xfrm>
        </p:spPr>
        <p:txBody>
          <a:bodyPr>
            <a:normAutofit/>
          </a:bodyPr>
          <a:lstStyle/>
          <a:p>
            <a:pPr algn="l"/>
            <a:r>
              <a:rPr lang="en-GB" sz="2000" b="1" dirty="0">
                <a:solidFill>
                  <a:schemeClr val="bg1"/>
                </a:solidFill>
              </a:rPr>
              <a:t>Shahiesta Raja </a:t>
            </a:r>
          </a:p>
          <a:p>
            <a:pPr algn="l"/>
            <a:r>
              <a:rPr lang="en-GB" sz="2000" b="1" dirty="0">
                <a:solidFill>
                  <a:schemeClr val="bg1"/>
                </a:solidFill>
              </a:rPr>
              <a:t>Education Officer</a:t>
            </a:r>
          </a:p>
          <a:p>
            <a:pPr algn="l"/>
            <a:r>
              <a:rPr lang="en-GB" sz="2000" b="1" dirty="0">
                <a:solidFill>
                  <a:schemeClr val="bg1"/>
                </a:solidFill>
              </a:rPr>
              <a:t>Community Rail Lancashire</a:t>
            </a:r>
          </a:p>
        </p:txBody>
      </p:sp>
      <p:sp>
        <p:nvSpPr>
          <p:cNvPr id="33" name="Rectangle 3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86599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par>
                          <p:cTn id="11" fill="hold">
                            <p:stCondLst>
                              <p:cond delay="2880"/>
                            </p:stCondLst>
                            <p:childTnLst>
                              <p:par>
                                <p:cTn id="12" presetID="10" presetClass="entr" presetSubtype="0" fill="hold" grpId="0" nodeType="afterEffect">
                                  <p:stCondLst>
                                    <p:cond delay="0"/>
                                  </p:stCondLst>
                                  <p:iterate type="lt">
                                    <p:tmPct val="10000"/>
                                  </p:iterate>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400"/>
                                        <p:tgtEl>
                                          <p:spTgt spid="3">
                                            <p:txEl>
                                              <p:pRg st="1" end="1"/>
                                            </p:txEl>
                                          </p:spTgt>
                                        </p:tgtEl>
                                      </p:cBhvr>
                                    </p:animEffect>
                                  </p:childTnLst>
                                </p:cTn>
                              </p:par>
                            </p:childTnLst>
                          </p:cTn>
                        </p:par>
                        <p:par>
                          <p:cTn id="15" fill="hold">
                            <p:stCondLst>
                              <p:cond delay="3880"/>
                            </p:stCondLst>
                            <p:childTnLst>
                              <p:par>
                                <p:cTn id="16" presetID="10" presetClass="entr" presetSubtype="0" fill="hold" grpId="0" nodeType="afterEffect">
                                  <p:stCondLst>
                                    <p:cond delay="0"/>
                                  </p:stCondLst>
                                  <p:iterate type="lt">
                                    <p:tmPct val="10000"/>
                                  </p:iterate>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82CE9-43BC-D148-7A55-97EC91DF68FD}"/>
            </a:ext>
          </a:extLst>
        </p:cNvPr>
        <p:cNvGrpSpPr/>
        <p:nvPr/>
      </p:nvGrpSpPr>
      <p:grpSpPr>
        <a:xfrm>
          <a:off x="0" y="0"/>
          <a:ext cx="0" cy="0"/>
          <a:chOff x="0" y="0"/>
          <a:chExt cx="0" cy="0"/>
        </a:xfrm>
      </p:grpSpPr>
      <p:sp>
        <p:nvSpPr>
          <p:cNvPr id="32" name="Rectangle 31">
            <a:extLst>
              <a:ext uri="{FF2B5EF4-FFF2-40B4-BE49-F238E27FC236}">
                <a16:creationId xmlns:a16="http://schemas.microsoft.com/office/drawing/2014/main" id="{4CE7862A-A181-0958-065A-A5A1C3502E01}"/>
              </a:ext>
            </a:extLst>
          </p:cNvPr>
          <p:cNvSpPr/>
          <p:nvPr/>
        </p:nvSpPr>
        <p:spPr>
          <a:xfrm>
            <a:off x="7699386" y="0"/>
            <a:ext cx="4506108" cy="6858000"/>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
            <a:extLst>
              <a:ext uri="{FF2B5EF4-FFF2-40B4-BE49-F238E27FC236}">
                <a16:creationId xmlns:a16="http://schemas.microsoft.com/office/drawing/2014/main" id="{B4A4D3BD-54D6-6E15-DF59-02F013603F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699" t="2987" r="44493" b="16815"/>
          <a:stretch>
            <a:fillRect/>
          </a:stretch>
        </p:blipFill>
        <p:spPr bwMode="auto">
          <a:xfrm>
            <a:off x="7699386" y="0"/>
            <a:ext cx="4506108" cy="498115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A collage of a person wearing a headscarf&#10;&#10;AI-generated content may be incorrect.">
            <a:extLst>
              <a:ext uri="{FF2B5EF4-FFF2-40B4-BE49-F238E27FC236}">
                <a16:creationId xmlns:a16="http://schemas.microsoft.com/office/drawing/2014/main" id="{BFA86863-9454-209A-3245-09E9A4F703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513" y="136219"/>
            <a:ext cx="6496068" cy="6496068"/>
          </a:xfrm>
          <a:prstGeom prst="rect">
            <a:avLst/>
          </a:prstGeom>
          <a:effectLst>
            <a:outerShdw blurRad="50800" dist="38100" dir="2700000" sx="101000" sy="101000" algn="tl" rotWithShape="0">
              <a:prstClr val="black">
                <a:alpha val="40000"/>
              </a:prstClr>
            </a:outerShdw>
          </a:effectLst>
        </p:spPr>
      </p:pic>
      <p:pic>
        <p:nvPicPr>
          <p:cNvPr id="12" name="Picture 11" descr="A person helping another person to tie a scarf&#10;&#10;AI-generated content may be incorrect.">
            <a:extLst>
              <a:ext uri="{FF2B5EF4-FFF2-40B4-BE49-F238E27FC236}">
                <a16:creationId xmlns:a16="http://schemas.microsoft.com/office/drawing/2014/main" id="{138887DF-EA6F-79E0-3476-71EA2DDF1C54}"/>
              </a:ext>
            </a:extLst>
          </p:cNvPr>
          <p:cNvPicPr>
            <a:picLocks noChangeAspect="1"/>
          </p:cNvPicPr>
          <p:nvPr/>
        </p:nvPicPr>
        <p:blipFill>
          <a:blip r:embed="rId5">
            <a:extLst>
              <a:ext uri="{28A0092B-C50C-407E-A947-70E740481C1C}">
                <a14:useLocalDpi xmlns:a14="http://schemas.microsoft.com/office/drawing/2010/main" val="0"/>
              </a:ext>
            </a:extLst>
          </a:blip>
          <a:srcRect t="13835"/>
          <a:stretch>
            <a:fillRect/>
          </a:stretch>
        </p:blipFill>
        <p:spPr>
          <a:xfrm rot="20597683">
            <a:off x="1567756" y="585352"/>
            <a:ext cx="3790104" cy="5692266"/>
          </a:xfrm>
          <a:prstGeom prst="rect">
            <a:avLst/>
          </a:prstGeom>
          <a:effectLst>
            <a:outerShdw blurRad="50800" dist="38100" dir="2700000" sx="101000" sy="101000" algn="tl" rotWithShape="0">
              <a:prstClr val="black">
                <a:alpha val="40000"/>
              </a:prstClr>
            </a:outerShdw>
          </a:effectLst>
        </p:spPr>
      </p:pic>
      <p:pic>
        <p:nvPicPr>
          <p:cNvPr id="20" name="Picture 19" descr="A group of people standing in a train station&#10;&#10;AI-generated content may be incorrect.">
            <a:extLst>
              <a:ext uri="{FF2B5EF4-FFF2-40B4-BE49-F238E27FC236}">
                <a16:creationId xmlns:a16="http://schemas.microsoft.com/office/drawing/2014/main" id="{FC3CFAD4-1A78-2457-9C4D-66B47D0481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20024">
            <a:off x="966702" y="832376"/>
            <a:ext cx="6298520" cy="4723890"/>
          </a:xfrm>
          <a:prstGeom prst="rect">
            <a:avLst/>
          </a:prstGeom>
          <a:effectLst>
            <a:outerShdw blurRad="50800" dist="38100" dir="2700000" sx="101000" sy="101000" algn="tl" rotWithShape="0">
              <a:prstClr val="black">
                <a:alpha val="40000"/>
              </a:prstClr>
            </a:outerShdw>
          </a:effectLst>
        </p:spPr>
      </p:pic>
      <p:pic>
        <p:nvPicPr>
          <p:cNvPr id="14" name="Picture 13" descr="A person and person in yellow vests&#10;&#10;AI-generated content may be incorrect.">
            <a:extLst>
              <a:ext uri="{FF2B5EF4-FFF2-40B4-BE49-F238E27FC236}">
                <a16:creationId xmlns:a16="http://schemas.microsoft.com/office/drawing/2014/main" id="{BABDA90A-8D88-21A6-47A7-54678AD667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132509">
            <a:off x="1017137" y="468222"/>
            <a:ext cx="4465379" cy="5953839"/>
          </a:xfrm>
          <a:prstGeom prst="rect">
            <a:avLst/>
          </a:prstGeom>
          <a:effectLst>
            <a:outerShdw blurRad="50800" dist="38100" dir="2700000" sx="101000" sy="101000" algn="tl" rotWithShape="0">
              <a:prstClr val="black">
                <a:alpha val="40000"/>
              </a:prstClr>
            </a:outerShdw>
          </a:effectLst>
        </p:spPr>
      </p:pic>
      <p:pic>
        <p:nvPicPr>
          <p:cNvPr id="7" name="Picture 6" descr="A group of women standing next to a table with items&#10;&#10;AI-generated content may be incorrect.">
            <a:extLst>
              <a:ext uri="{FF2B5EF4-FFF2-40B4-BE49-F238E27FC236}">
                <a16:creationId xmlns:a16="http://schemas.microsoft.com/office/drawing/2014/main" id="{A0676E55-1117-825F-6EA1-3BDB4EFA47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351247">
            <a:off x="918819" y="794115"/>
            <a:ext cx="6855696" cy="5141772"/>
          </a:xfrm>
          <a:prstGeom prst="rect">
            <a:avLst/>
          </a:prstGeom>
          <a:effectLst>
            <a:outerShdw blurRad="50800" dist="38100" dir="2700000" sx="101000" sy="101000" algn="tl" rotWithShape="0">
              <a:prstClr val="black">
                <a:alpha val="40000"/>
              </a:prstClr>
            </a:outerShdw>
          </a:effectLst>
        </p:spPr>
      </p:pic>
      <p:pic>
        <p:nvPicPr>
          <p:cNvPr id="10" name="Picture 9" descr="Two men in black uniforms&#10;&#10;AI-generated content may be incorrect.">
            <a:extLst>
              <a:ext uri="{FF2B5EF4-FFF2-40B4-BE49-F238E27FC236}">
                <a16:creationId xmlns:a16="http://schemas.microsoft.com/office/drawing/2014/main" id="{91704102-21A9-CB25-F31C-D5BE85DBD2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939798">
            <a:off x="2478608" y="634976"/>
            <a:ext cx="4206399" cy="5608532"/>
          </a:xfrm>
          <a:prstGeom prst="rect">
            <a:avLst/>
          </a:prstGeom>
          <a:effectLst>
            <a:outerShdw blurRad="50800" dist="38100" dir="2700000" sx="101000" sy="101000" algn="tl" rotWithShape="0">
              <a:prstClr val="black">
                <a:alpha val="40000"/>
              </a:prstClr>
            </a:outerShdw>
          </a:effectLst>
        </p:spPr>
      </p:pic>
      <p:pic>
        <p:nvPicPr>
          <p:cNvPr id="18" name="Picture 17" descr="A group of women standing together&#10;&#10;AI-generated content may be incorrect.">
            <a:extLst>
              <a:ext uri="{FF2B5EF4-FFF2-40B4-BE49-F238E27FC236}">
                <a16:creationId xmlns:a16="http://schemas.microsoft.com/office/drawing/2014/main" id="{EA38F1C5-B780-FD31-B0C5-EC43EA69819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695572">
            <a:off x="1829824" y="671329"/>
            <a:ext cx="4161026" cy="5548036"/>
          </a:xfrm>
          <a:prstGeom prst="rect">
            <a:avLst/>
          </a:prstGeom>
          <a:effectLst>
            <a:outerShdw blurRad="50800" dist="38100" dir="2700000" sx="101000" sy="101000" algn="tl" rotWithShape="0">
              <a:prstClr val="black">
                <a:alpha val="40000"/>
              </a:prstClr>
            </a:outerShdw>
          </a:effectLst>
        </p:spPr>
      </p:pic>
      <p:pic>
        <p:nvPicPr>
          <p:cNvPr id="1026" name="Picture 2">
            <a:extLst>
              <a:ext uri="{FF2B5EF4-FFF2-40B4-BE49-F238E27FC236}">
                <a16:creationId xmlns:a16="http://schemas.microsoft.com/office/drawing/2014/main" id="{E17C896E-7EC8-ADC2-8C98-64BDB83BCA71}"/>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6667" b="75111" l="56083" r="82667">
                        <a14:foregroundMark x1="70750" y1="9630" x2="62083" y2="9333"/>
                        <a14:foregroundMark x1="62083" y1="9333" x2="57750" y2="24889"/>
                        <a14:foregroundMark x1="57750" y1="24889" x2="56083" y2="80148"/>
                        <a14:foregroundMark x1="56083" y1="80148" x2="58833" y2="68000"/>
                        <a14:foregroundMark x1="58833" y1="68000" x2="63750" y2="57778"/>
                        <a14:foregroundMark x1="63750" y1="57778" x2="70417" y2="51852"/>
                        <a14:foregroundMark x1="70417" y1="51852" x2="77917" y2="93778"/>
                        <a14:foregroundMark x1="77917" y1="93778" x2="84000" y2="79556"/>
                        <a14:foregroundMark x1="84000" y1="79556" x2="83000" y2="33333"/>
                        <a14:foregroundMark x1="83000" y1="33333" x2="81167" y2="19556"/>
                        <a14:foregroundMark x1="81167" y1="19556" x2="77500" y2="7852"/>
                        <a14:foregroundMark x1="77500" y1="7852" x2="61417" y2="6667"/>
                        <a14:foregroundMark x1="61417" y1="6667" x2="56083" y2="26519"/>
                      </a14:backgroundRemoval>
                    </a14:imgEffect>
                  </a14:imgLayer>
                </a14:imgProps>
              </a:ext>
              <a:ext uri="{28A0092B-C50C-407E-A947-70E740481C1C}">
                <a14:useLocalDpi xmlns:a14="http://schemas.microsoft.com/office/drawing/2010/main" val="0"/>
              </a:ext>
            </a:extLst>
          </a:blip>
          <a:srcRect l="54551" t="2987" r="14191" b="16815"/>
          <a:stretch>
            <a:fillRect/>
          </a:stretch>
        </p:blipFill>
        <p:spPr bwMode="auto">
          <a:xfrm>
            <a:off x="9845459" y="3666708"/>
            <a:ext cx="2346542" cy="3386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8349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38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71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04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330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620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910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EE30EEB6-1483-4128-8331-806627678C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4ED943A-4059-EA09-C9D8-6EFADE014F64}"/>
              </a:ext>
            </a:extLst>
          </p:cNvPr>
          <p:cNvSpPr txBox="1"/>
          <p:nvPr/>
        </p:nvSpPr>
        <p:spPr>
          <a:xfrm>
            <a:off x="162838" y="2527124"/>
            <a:ext cx="4332235" cy="180374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b="1" dirty="0">
                <a:solidFill>
                  <a:schemeClr val="bg1"/>
                </a:solidFill>
                <a:effectLst>
                  <a:outerShdw blurRad="38100" dist="38100" dir="2700000" algn="tl">
                    <a:srgbClr val="000000">
                      <a:alpha val="43137"/>
                    </a:srgbClr>
                  </a:outerShdw>
                </a:effectLst>
                <a:latin typeface="Kermit" panose="020F0502020204030204" pitchFamily="34" charset="0"/>
                <a:ea typeface="+mj-ea"/>
                <a:cs typeface="Aharoni" panose="02010803020104030203" pitchFamily="2" charset="-79"/>
              </a:rPr>
              <a:t>East Meets West</a:t>
            </a:r>
          </a:p>
        </p:txBody>
      </p:sp>
      <p:pic>
        <p:nvPicPr>
          <p:cNvPr id="20" name="Picture 19" descr="A group of people sitting at tables&#10;&#10;AI-generated content may be incorrect.">
            <a:extLst>
              <a:ext uri="{FF2B5EF4-FFF2-40B4-BE49-F238E27FC236}">
                <a16:creationId xmlns:a16="http://schemas.microsoft.com/office/drawing/2014/main" id="{8FDD6C5B-C554-6946-C544-CD8ED4D5B0D1}"/>
              </a:ext>
            </a:extLst>
          </p:cNvPr>
          <p:cNvPicPr>
            <a:picLocks noChangeAspect="1"/>
          </p:cNvPicPr>
          <p:nvPr/>
        </p:nvPicPr>
        <p:blipFill>
          <a:blip r:embed="rId2">
            <a:extLst>
              <a:ext uri="{28A0092B-C50C-407E-A947-70E740481C1C}">
                <a14:useLocalDpi xmlns:a14="http://schemas.microsoft.com/office/drawing/2010/main" val="0"/>
              </a:ext>
            </a:extLst>
          </a:blip>
          <a:srcRect l="21870" r="12273" b="-1"/>
          <a:stretch>
            <a:fillRect/>
          </a:stretch>
        </p:blipFill>
        <p:spPr>
          <a:xfrm>
            <a:off x="4581286" y="4"/>
            <a:ext cx="3424835" cy="3900326"/>
          </a:xfrm>
          <a:prstGeom prst="rect">
            <a:avLst/>
          </a:prstGeom>
        </p:spPr>
      </p:pic>
      <p:pic>
        <p:nvPicPr>
          <p:cNvPr id="22" name="Picture 21" descr="A group of people sitting on the grass&#10;&#10;AI-generated content may be incorrect.">
            <a:extLst>
              <a:ext uri="{FF2B5EF4-FFF2-40B4-BE49-F238E27FC236}">
                <a16:creationId xmlns:a16="http://schemas.microsoft.com/office/drawing/2014/main" id="{D668F08B-AFF8-A8AE-B6CD-B3B07A6A5680}"/>
              </a:ext>
            </a:extLst>
          </p:cNvPr>
          <p:cNvPicPr>
            <a:picLocks noChangeAspect="1"/>
          </p:cNvPicPr>
          <p:nvPr/>
        </p:nvPicPr>
        <p:blipFill>
          <a:blip r:embed="rId3">
            <a:extLst>
              <a:ext uri="{28A0092B-C50C-407E-A947-70E740481C1C}">
                <a14:useLocalDpi xmlns:a14="http://schemas.microsoft.com/office/drawing/2010/main" val="0"/>
              </a:ext>
            </a:extLst>
          </a:blip>
          <a:srcRect l="3054" r="4483"/>
          <a:stretch>
            <a:fillRect/>
          </a:stretch>
        </p:blipFill>
        <p:spPr>
          <a:xfrm>
            <a:off x="4590673" y="4079987"/>
            <a:ext cx="3424834" cy="2778011"/>
          </a:xfrm>
          <a:prstGeom prst="rect">
            <a:avLst/>
          </a:prstGeom>
        </p:spPr>
      </p:pic>
      <p:pic>
        <p:nvPicPr>
          <p:cNvPr id="18" name="Picture 17" descr="A group of people sitting on a train&#10;&#10;AI-generated content may be incorrect.">
            <a:extLst>
              <a:ext uri="{FF2B5EF4-FFF2-40B4-BE49-F238E27FC236}">
                <a16:creationId xmlns:a16="http://schemas.microsoft.com/office/drawing/2014/main" id="{CD4BEB92-2F0F-0582-A4EF-E57437CFEA80}"/>
              </a:ext>
            </a:extLst>
          </p:cNvPr>
          <p:cNvPicPr>
            <a:picLocks noChangeAspect="1"/>
          </p:cNvPicPr>
          <p:nvPr/>
        </p:nvPicPr>
        <p:blipFill>
          <a:blip r:embed="rId4">
            <a:extLst>
              <a:ext uri="{28A0092B-C50C-407E-A947-70E740481C1C}">
                <a14:useLocalDpi xmlns:a14="http://schemas.microsoft.com/office/drawing/2010/main" val="0"/>
              </a:ext>
            </a:extLst>
          </a:blip>
          <a:srcRect l="21970"/>
          <a:stretch>
            <a:fillRect/>
          </a:stretch>
        </p:blipFill>
        <p:spPr>
          <a:xfrm>
            <a:off x="8178547" y="-2"/>
            <a:ext cx="4013450" cy="6858000"/>
          </a:xfrm>
          <a:prstGeom prst="rect">
            <a:avLst/>
          </a:prstGeom>
        </p:spPr>
      </p:pic>
    </p:spTree>
    <p:extLst>
      <p:ext uri="{BB962C8B-B14F-4D97-AF65-F5344CB8AC3E}">
        <p14:creationId xmlns:p14="http://schemas.microsoft.com/office/powerpoint/2010/main" val="14533564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0358BB-7C40-7EB6-E535-2FA660B43FCF}"/>
              </a:ext>
            </a:extLst>
          </p:cNvPr>
          <p:cNvSpPr txBox="1"/>
          <p:nvPr/>
        </p:nvSpPr>
        <p:spPr>
          <a:xfrm>
            <a:off x="8217074" y="187890"/>
            <a:ext cx="3974926" cy="6247864"/>
          </a:xfrm>
          <a:prstGeom prst="rect">
            <a:avLst/>
          </a:prstGeom>
          <a:noFill/>
        </p:spPr>
        <p:txBody>
          <a:bodyPr wrap="square" rtlCol="0">
            <a:spAutoFit/>
          </a:bodyPr>
          <a:lstStyle/>
          <a:p>
            <a:pPr algn="ctr"/>
            <a:r>
              <a:rPr lang="en-GB" sz="5400" b="1" dirty="0">
                <a:solidFill>
                  <a:schemeClr val="bg1"/>
                </a:solidFill>
                <a:effectLst>
                  <a:outerShdw blurRad="38100" dist="38100" dir="2700000" algn="tl">
                    <a:srgbClr val="000000">
                      <a:alpha val="43137"/>
                    </a:srgbClr>
                  </a:outerShdw>
                </a:effectLst>
                <a:latin typeface="Kermit" panose="020F0502020204030204" pitchFamily="34" charset="0"/>
                <a:ea typeface="+mj-ea"/>
                <a:cs typeface="Aharoni" panose="02010803020104030203" pitchFamily="2" charset="-79"/>
              </a:rPr>
              <a:t>ESOL Classes</a:t>
            </a:r>
          </a:p>
          <a:p>
            <a:pPr algn="ctr"/>
            <a:endParaRPr lang="en-GB" sz="3600" b="1" dirty="0">
              <a:solidFill>
                <a:schemeClr val="bg1"/>
              </a:solidFill>
              <a:effectLst>
                <a:outerShdw blurRad="38100" dist="38100" dir="2700000" algn="tl">
                  <a:srgbClr val="000000">
                    <a:alpha val="43137"/>
                  </a:srgbClr>
                </a:outerShdw>
              </a:effectLst>
              <a:latin typeface="Kermit" panose="020F0502020204030204" pitchFamily="34" charset="0"/>
              <a:ea typeface="+mj-ea"/>
              <a:cs typeface="Aharoni" panose="02010803020104030203" pitchFamily="2" charset="-79"/>
            </a:endParaRPr>
          </a:p>
          <a:p>
            <a:pPr marL="457200" indent="-457200">
              <a:buFont typeface="Arial" panose="020B0604020202020204" pitchFamily="34" charset="0"/>
              <a:buChar char="•"/>
            </a:pPr>
            <a:r>
              <a:rPr lang="en-GB" sz="3200" b="1" dirty="0" err="1">
                <a:solidFill>
                  <a:schemeClr val="bg1"/>
                </a:solidFill>
                <a:effectLst>
                  <a:outerShdw blurRad="38100" dist="38100" dir="2700000" algn="tl">
                    <a:srgbClr val="000000">
                      <a:alpha val="43137"/>
                    </a:srgbClr>
                  </a:outerShdw>
                </a:effectLst>
                <a:latin typeface="Kermit" panose="020F0502020204030204" pitchFamily="34" charset="0"/>
                <a:ea typeface="+mj-ea"/>
                <a:cs typeface="Aharoni" panose="02010803020104030203" pitchFamily="2" charset="-79"/>
              </a:rPr>
              <a:t>Awaaz</a:t>
            </a:r>
            <a:r>
              <a:rPr lang="en-GB" sz="3200" b="1" dirty="0">
                <a:solidFill>
                  <a:schemeClr val="bg1"/>
                </a:solidFill>
                <a:effectLst>
                  <a:outerShdw blurRad="38100" dist="38100" dir="2700000" algn="tl">
                    <a:srgbClr val="000000">
                      <a:alpha val="43137"/>
                    </a:srgbClr>
                  </a:outerShdw>
                </a:effectLst>
                <a:latin typeface="Kermit" panose="020F0502020204030204" pitchFamily="34" charset="0"/>
                <a:ea typeface="+mj-ea"/>
                <a:cs typeface="Aharoni" panose="02010803020104030203" pitchFamily="2" charset="-79"/>
              </a:rPr>
              <a:t>, Accrington</a:t>
            </a:r>
          </a:p>
          <a:p>
            <a:pPr marL="457200" indent="-457200">
              <a:buFont typeface="Arial" panose="020B0604020202020204" pitchFamily="34" charset="0"/>
              <a:buChar char="•"/>
            </a:pPr>
            <a:endParaRPr lang="en-GB" sz="3200" b="1" dirty="0">
              <a:solidFill>
                <a:schemeClr val="bg1"/>
              </a:solidFill>
              <a:effectLst>
                <a:outerShdw blurRad="38100" dist="38100" dir="2700000" algn="tl">
                  <a:srgbClr val="000000">
                    <a:alpha val="43137"/>
                  </a:srgbClr>
                </a:outerShdw>
              </a:effectLst>
              <a:latin typeface="Kermit" panose="020F0502020204030204" pitchFamily="34" charset="0"/>
              <a:ea typeface="+mj-ea"/>
              <a:cs typeface="Aharoni" panose="02010803020104030203" pitchFamily="2" charset="-79"/>
            </a:endParaRPr>
          </a:p>
          <a:p>
            <a:pPr marL="457200" indent="-457200">
              <a:buFont typeface="Arial" panose="020B0604020202020204" pitchFamily="34" charset="0"/>
              <a:buChar char="•"/>
            </a:pPr>
            <a:r>
              <a:rPr lang="en-GB" sz="3200" b="1" dirty="0" err="1">
                <a:solidFill>
                  <a:schemeClr val="bg1"/>
                </a:solidFill>
                <a:effectLst>
                  <a:outerShdw blurRad="38100" dist="38100" dir="2700000" algn="tl">
                    <a:srgbClr val="000000">
                      <a:alpha val="43137"/>
                    </a:srgbClr>
                  </a:outerShdw>
                </a:effectLst>
                <a:latin typeface="Kermit" panose="020F0502020204030204" pitchFamily="34" charset="0"/>
                <a:ea typeface="+mj-ea"/>
                <a:cs typeface="Aharoni" panose="02010803020104030203" pitchFamily="2" charset="-79"/>
              </a:rPr>
              <a:t>Humraaz</a:t>
            </a:r>
            <a:r>
              <a:rPr lang="en-GB" sz="3200" b="1" dirty="0">
                <a:solidFill>
                  <a:schemeClr val="bg1"/>
                </a:solidFill>
                <a:effectLst>
                  <a:outerShdw blurRad="38100" dist="38100" dir="2700000" algn="tl">
                    <a:srgbClr val="000000">
                      <a:alpha val="43137"/>
                    </a:srgbClr>
                  </a:outerShdw>
                </a:effectLst>
                <a:latin typeface="Kermit" panose="020F0502020204030204" pitchFamily="34" charset="0"/>
                <a:ea typeface="+mj-ea"/>
                <a:cs typeface="Aharoni" panose="02010803020104030203" pitchFamily="2" charset="-79"/>
              </a:rPr>
              <a:t>, Blackburn</a:t>
            </a:r>
          </a:p>
          <a:p>
            <a:pPr marL="457200" indent="-457200">
              <a:buFont typeface="Arial" panose="020B0604020202020204" pitchFamily="34" charset="0"/>
              <a:buChar char="•"/>
            </a:pPr>
            <a:endParaRPr lang="en-GB" sz="3200" b="1" dirty="0">
              <a:solidFill>
                <a:schemeClr val="bg1"/>
              </a:solidFill>
              <a:effectLst>
                <a:outerShdw blurRad="38100" dist="38100" dir="2700000" algn="tl">
                  <a:srgbClr val="000000">
                    <a:alpha val="43137"/>
                  </a:srgbClr>
                </a:outerShdw>
              </a:effectLst>
              <a:latin typeface="Kermit" panose="020F0502020204030204" pitchFamily="34" charset="0"/>
              <a:ea typeface="+mj-ea"/>
              <a:cs typeface="Aharoni" panose="02010803020104030203" pitchFamily="2" charset="-79"/>
            </a:endParaRPr>
          </a:p>
          <a:p>
            <a:pPr marL="457200" indent="-457200">
              <a:buFont typeface="Arial" panose="020B0604020202020204" pitchFamily="34" charset="0"/>
              <a:buChar char="•"/>
            </a:pPr>
            <a:r>
              <a:rPr lang="en-GB" sz="3200" b="1" dirty="0">
                <a:solidFill>
                  <a:schemeClr val="bg1"/>
                </a:solidFill>
                <a:effectLst>
                  <a:outerShdw blurRad="38100" dist="38100" dir="2700000" algn="tl">
                    <a:srgbClr val="000000">
                      <a:alpha val="43137"/>
                    </a:srgbClr>
                  </a:outerShdw>
                </a:effectLst>
                <a:latin typeface="Kermit" panose="020F0502020204030204" pitchFamily="34" charset="0"/>
                <a:ea typeface="+mj-ea"/>
                <a:cs typeface="Aharoni" panose="02010803020104030203" pitchFamily="2" charset="-79"/>
              </a:rPr>
              <a:t>Al Hayat, Blackburn</a:t>
            </a:r>
            <a:endParaRPr lang="en-GB" sz="5400" b="1" dirty="0">
              <a:solidFill>
                <a:schemeClr val="bg1"/>
              </a:solidFill>
              <a:effectLst>
                <a:outerShdw blurRad="38100" dist="38100" dir="2700000" algn="tl">
                  <a:srgbClr val="000000">
                    <a:alpha val="43137"/>
                  </a:srgbClr>
                </a:outerShdw>
              </a:effectLst>
              <a:latin typeface="Kermit" panose="020F0502020204030204" pitchFamily="34" charset="0"/>
              <a:ea typeface="+mj-ea"/>
              <a:cs typeface="Aharoni" panose="02010803020104030203" pitchFamily="2" charset="-79"/>
            </a:endParaRPr>
          </a:p>
        </p:txBody>
      </p:sp>
      <p:pic>
        <p:nvPicPr>
          <p:cNvPr id="5" name="Picture 4" descr="A group of people in a classroom&#10;&#10;AI-generated content may be incorrect.">
            <a:extLst>
              <a:ext uri="{FF2B5EF4-FFF2-40B4-BE49-F238E27FC236}">
                <a16:creationId xmlns:a16="http://schemas.microsoft.com/office/drawing/2014/main" id="{67BF7987-4F34-300D-DA60-B527331FEA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012" y="829849"/>
            <a:ext cx="7620000" cy="5715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62397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E8DC6FCD-811B-436E-9FEE-FC957486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oup of people sitting around a table&#10;&#10;AI-generated content may be incorrect.">
            <a:extLst>
              <a:ext uri="{FF2B5EF4-FFF2-40B4-BE49-F238E27FC236}">
                <a16:creationId xmlns:a16="http://schemas.microsoft.com/office/drawing/2014/main" id="{F9553A2F-B266-0E88-CD92-1E09BF4CCE89}"/>
              </a:ext>
            </a:extLst>
          </p:cNvPr>
          <p:cNvPicPr>
            <a:picLocks noChangeAspect="1"/>
          </p:cNvPicPr>
          <p:nvPr/>
        </p:nvPicPr>
        <p:blipFill>
          <a:blip r:embed="rId2">
            <a:extLst>
              <a:ext uri="{28A0092B-C50C-407E-A947-70E740481C1C}">
                <a14:useLocalDpi xmlns:a14="http://schemas.microsoft.com/office/drawing/2010/main" val="0"/>
              </a:ext>
            </a:extLst>
          </a:blip>
          <a:srcRect t="20059" r="-2" b="7176"/>
          <a:stretch>
            <a:fillRect/>
          </a:stretch>
        </p:blipFill>
        <p:spPr>
          <a:xfrm>
            <a:off x="198739" y="171717"/>
            <a:ext cx="5804105" cy="3167426"/>
          </a:xfrm>
          <a:prstGeom prst="rect">
            <a:avLst/>
          </a:prstGeom>
        </p:spPr>
      </p:pic>
      <p:pic>
        <p:nvPicPr>
          <p:cNvPr id="3" name="Picture 2" descr="A group of people sitting on the floor&#10;&#10;AI-generated content may be incorrect.">
            <a:extLst>
              <a:ext uri="{FF2B5EF4-FFF2-40B4-BE49-F238E27FC236}">
                <a16:creationId xmlns:a16="http://schemas.microsoft.com/office/drawing/2014/main" id="{7B0BAD2D-33C7-744A-E197-DEE5C24B6DD4}"/>
              </a:ext>
            </a:extLst>
          </p:cNvPr>
          <p:cNvPicPr>
            <a:picLocks noChangeAspect="1"/>
          </p:cNvPicPr>
          <p:nvPr/>
        </p:nvPicPr>
        <p:blipFill>
          <a:blip r:embed="rId3">
            <a:extLst>
              <a:ext uri="{28A0092B-C50C-407E-A947-70E740481C1C}">
                <a14:useLocalDpi xmlns:a14="http://schemas.microsoft.com/office/drawing/2010/main" val="0"/>
              </a:ext>
            </a:extLst>
          </a:blip>
          <a:srcRect l="23294" t="-111" r="35733" b="110"/>
          <a:stretch>
            <a:fillRect/>
          </a:stretch>
        </p:blipFill>
        <p:spPr>
          <a:xfrm rot="5400000">
            <a:off x="7510601" y="-1143511"/>
            <a:ext cx="3167426" cy="5797883"/>
          </a:xfrm>
          <a:prstGeom prst="rect">
            <a:avLst/>
          </a:prstGeom>
        </p:spPr>
      </p:pic>
      <p:pic>
        <p:nvPicPr>
          <p:cNvPr id="10" name="Picture 9" descr="A group of people standing in front of a building&#10;&#10;AI-generated content may be incorrect.">
            <a:extLst>
              <a:ext uri="{FF2B5EF4-FFF2-40B4-BE49-F238E27FC236}">
                <a16:creationId xmlns:a16="http://schemas.microsoft.com/office/drawing/2014/main" id="{BE2D5713-4B1F-AB7D-7ADA-4168A33987FD}"/>
              </a:ext>
            </a:extLst>
          </p:cNvPr>
          <p:cNvPicPr>
            <a:picLocks noChangeAspect="1"/>
          </p:cNvPicPr>
          <p:nvPr/>
        </p:nvPicPr>
        <p:blipFill>
          <a:blip r:embed="rId4">
            <a:extLst>
              <a:ext uri="{28A0092B-C50C-407E-A947-70E740481C1C}">
                <a14:useLocalDpi xmlns:a14="http://schemas.microsoft.com/office/drawing/2010/main" val="0"/>
              </a:ext>
            </a:extLst>
          </a:blip>
          <a:srcRect l="9974" t="8586" r="11516" b="34144"/>
          <a:stretch>
            <a:fillRect/>
          </a:stretch>
        </p:blipFill>
        <p:spPr>
          <a:xfrm>
            <a:off x="198739" y="3510857"/>
            <a:ext cx="5804105" cy="3175425"/>
          </a:xfrm>
          <a:prstGeom prst="rect">
            <a:avLst/>
          </a:prstGeom>
        </p:spPr>
      </p:pic>
      <p:pic>
        <p:nvPicPr>
          <p:cNvPr id="7" name="Picture 6" descr="A group of people standing in a row&#10;&#10;AI-generated content may be incorrect.">
            <a:extLst>
              <a:ext uri="{FF2B5EF4-FFF2-40B4-BE49-F238E27FC236}">
                <a16:creationId xmlns:a16="http://schemas.microsoft.com/office/drawing/2014/main" id="{09A7D994-0EF1-D79C-C40F-D2DE0ADF0A24}"/>
              </a:ext>
            </a:extLst>
          </p:cNvPr>
          <p:cNvPicPr>
            <a:picLocks noChangeAspect="1"/>
          </p:cNvPicPr>
          <p:nvPr/>
        </p:nvPicPr>
        <p:blipFill>
          <a:blip r:embed="rId5">
            <a:extLst>
              <a:ext uri="{28A0092B-C50C-407E-A947-70E740481C1C}">
                <a14:useLocalDpi xmlns:a14="http://schemas.microsoft.com/office/drawing/2010/main" val="0"/>
              </a:ext>
            </a:extLst>
          </a:blip>
          <a:srcRect l="99" t="9580" r="8248" b="23659"/>
          <a:stretch>
            <a:fillRect/>
          </a:stretch>
        </p:blipFill>
        <p:spPr>
          <a:xfrm>
            <a:off x="6195372" y="3498332"/>
            <a:ext cx="5835452" cy="3187950"/>
          </a:xfrm>
          <a:prstGeom prst="rect">
            <a:avLst/>
          </a:prstGeom>
        </p:spPr>
      </p:pic>
      <p:sp>
        <p:nvSpPr>
          <p:cNvPr id="11" name="TextBox 10">
            <a:extLst>
              <a:ext uri="{FF2B5EF4-FFF2-40B4-BE49-F238E27FC236}">
                <a16:creationId xmlns:a16="http://schemas.microsoft.com/office/drawing/2014/main" id="{A69485F1-CDA8-AC17-FBFB-C195B72C22AB}"/>
              </a:ext>
            </a:extLst>
          </p:cNvPr>
          <p:cNvSpPr txBox="1"/>
          <p:nvPr/>
        </p:nvSpPr>
        <p:spPr>
          <a:xfrm>
            <a:off x="4617225" y="2516863"/>
            <a:ext cx="2836989" cy="1803748"/>
          </a:xfrm>
          <a:prstGeom prst="rect">
            <a:avLst/>
          </a:prstGeom>
          <a:solidFill>
            <a:srgbClr val="C00000"/>
          </a:solidFill>
        </p:spPr>
        <p:txBody>
          <a:bodyPr vert="horz" lIns="91440" tIns="45720" rIns="91440" bIns="45720" rtlCol="0" anchor="b">
            <a:normAutofit/>
          </a:bodyPr>
          <a:lstStyle/>
          <a:p>
            <a:pPr algn="ctr">
              <a:lnSpc>
                <a:spcPct val="90000"/>
              </a:lnSpc>
              <a:spcBef>
                <a:spcPct val="0"/>
              </a:spcBef>
              <a:spcAft>
                <a:spcPts val="600"/>
              </a:spcAft>
            </a:pPr>
            <a:r>
              <a:rPr lang="en-US" sz="5400" b="1" dirty="0">
                <a:solidFill>
                  <a:schemeClr val="bg1"/>
                </a:solidFill>
                <a:effectLst>
                  <a:outerShdw blurRad="38100" dist="38100" dir="2700000" algn="tl">
                    <a:srgbClr val="000000">
                      <a:alpha val="43137"/>
                    </a:srgbClr>
                  </a:outerShdw>
                </a:effectLst>
                <a:latin typeface="Kermit" panose="020F0502020204030204" pitchFamily="34" charset="0"/>
                <a:ea typeface="+mj-ea"/>
                <a:cs typeface="Aharoni" panose="02010803020104030203" pitchFamily="2" charset="-79"/>
              </a:rPr>
              <a:t>Mosque Links</a:t>
            </a:r>
          </a:p>
        </p:txBody>
      </p:sp>
    </p:spTree>
    <p:extLst>
      <p:ext uri="{BB962C8B-B14F-4D97-AF65-F5344CB8AC3E}">
        <p14:creationId xmlns:p14="http://schemas.microsoft.com/office/powerpoint/2010/main" val="39825563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a:extLst>
            <a:ext uri="{FF2B5EF4-FFF2-40B4-BE49-F238E27FC236}">
              <a16:creationId xmlns:a16="http://schemas.microsoft.com/office/drawing/2014/main" id="{F598E91C-F659-ABD2-224D-FE3CF98DF0C2}"/>
            </a:ext>
          </a:extLst>
        </p:cNvPr>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AE8424B5-5617-460A-9BC6-C2A45F61C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erson holding a paper and a person holding a book&#10;&#10;AI-generated content may be incorrect.">
            <a:extLst>
              <a:ext uri="{FF2B5EF4-FFF2-40B4-BE49-F238E27FC236}">
                <a16:creationId xmlns:a16="http://schemas.microsoft.com/office/drawing/2014/main" id="{9B445BB9-DA98-BFC3-DDE3-7B6B92C48F5F}"/>
              </a:ext>
            </a:extLst>
          </p:cNvPr>
          <p:cNvPicPr>
            <a:picLocks noChangeAspect="1"/>
          </p:cNvPicPr>
          <p:nvPr/>
        </p:nvPicPr>
        <p:blipFill>
          <a:blip r:embed="rId3">
            <a:extLst>
              <a:ext uri="{28A0092B-C50C-407E-A947-70E740481C1C}">
                <a14:useLocalDpi xmlns:a14="http://schemas.microsoft.com/office/drawing/2010/main" val="0"/>
              </a:ext>
            </a:extLst>
          </a:blip>
          <a:srcRect t="4548" r="3" b="4552"/>
          <a:stretch>
            <a:fillRect/>
          </a:stretch>
        </p:blipFill>
        <p:spPr>
          <a:xfrm rot="5400000">
            <a:off x="2897156" y="697156"/>
            <a:ext cx="4381476" cy="2987163"/>
          </a:xfrm>
          <a:prstGeom prst="rect">
            <a:avLst/>
          </a:prstGeom>
        </p:spPr>
      </p:pic>
      <p:pic>
        <p:nvPicPr>
          <p:cNvPr id="7" name="Picture 6" descr="A person and person standing in a building&#10;&#10;AI-generated content may be incorrect.">
            <a:extLst>
              <a:ext uri="{FF2B5EF4-FFF2-40B4-BE49-F238E27FC236}">
                <a16:creationId xmlns:a16="http://schemas.microsoft.com/office/drawing/2014/main" id="{4989C040-18E0-D08B-7444-DE6042F77659}"/>
              </a:ext>
            </a:extLst>
          </p:cNvPr>
          <p:cNvPicPr>
            <a:picLocks noChangeAspect="1"/>
          </p:cNvPicPr>
          <p:nvPr/>
        </p:nvPicPr>
        <p:blipFill>
          <a:blip r:embed="rId4">
            <a:extLst>
              <a:ext uri="{28A0092B-C50C-407E-A947-70E740481C1C}">
                <a14:useLocalDpi xmlns:a14="http://schemas.microsoft.com/office/drawing/2010/main" val="0"/>
              </a:ext>
            </a:extLst>
          </a:blip>
          <a:srcRect r="-2" b="11630"/>
          <a:stretch>
            <a:fillRect/>
          </a:stretch>
        </p:blipFill>
        <p:spPr>
          <a:xfrm rot="5400000">
            <a:off x="5771756" y="3181222"/>
            <a:ext cx="4422489" cy="2931066"/>
          </a:xfrm>
          <a:prstGeom prst="rect">
            <a:avLst/>
          </a:prstGeom>
        </p:spPr>
      </p:pic>
      <p:sp>
        <p:nvSpPr>
          <p:cNvPr id="60" name="Rectangle 59">
            <a:extLst>
              <a:ext uri="{FF2B5EF4-FFF2-40B4-BE49-F238E27FC236}">
                <a16:creationId xmlns:a16="http://schemas.microsoft.com/office/drawing/2014/main" id="{AD64E4A0-89D3-4E8B-A425-F27004A85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1400" y="4374006"/>
            <a:ext cx="2947057" cy="62194"/>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holding a bottle of water and a paper&#10;&#10;AI-generated content may be incorrect.">
            <a:extLst>
              <a:ext uri="{FF2B5EF4-FFF2-40B4-BE49-F238E27FC236}">
                <a16:creationId xmlns:a16="http://schemas.microsoft.com/office/drawing/2014/main" id="{5E1C45E1-5E9F-FE86-A22B-0F87D0FB7EEA}"/>
              </a:ext>
            </a:extLst>
          </p:cNvPr>
          <p:cNvPicPr>
            <a:picLocks noChangeAspect="1"/>
          </p:cNvPicPr>
          <p:nvPr/>
        </p:nvPicPr>
        <p:blipFill>
          <a:blip r:embed="rId5">
            <a:extLst>
              <a:ext uri="{28A0092B-C50C-407E-A947-70E740481C1C}">
                <a14:useLocalDpi xmlns:a14="http://schemas.microsoft.com/office/drawing/2010/main" val="0"/>
              </a:ext>
            </a:extLst>
          </a:blip>
          <a:srcRect t="9063" r="3" b="9066"/>
          <a:stretch>
            <a:fillRect/>
          </a:stretch>
        </p:blipFill>
        <p:spPr>
          <a:xfrm rot="5400000">
            <a:off x="8656037" y="845513"/>
            <a:ext cx="4381477" cy="2690447"/>
          </a:xfrm>
          <a:prstGeom prst="rect">
            <a:avLst/>
          </a:prstGeom>
        </p:spPr>
      </p:pic>
      <p:pic>
        <p:nvPicPr>
          <p:cNvPr id="3" name="Picture 2" descr="A hand holding a water bottle and a paper&#10;&#10;AI-generated content may be incorrect.">
            <a:extLst>
              <a:ext uri="{FF2B5EF4-FFF2-40B4-BE49-F238E27FC236}">
                <a16:creationId xmlns:a16="http://schemas.microsoft.com/office/drawing/2014/main" id="{D2AADC6D-EB29-2087-B943-CE65282D18E4}"/>
              </a:ext>
            </a:extLst>
          </p:cNvPr>
          <p:cNvPicPr>
            <a:picLocks noChangeAspect="1"/>
          </p:cNvPicPr>
          <p:nvPr/>
        </p:nvPicPr>
        <p:blipFill>
          <a:blip r:embed="rId6">
            <a:extLst>
              <a:ext uri="{28A0092B-C50C-407E-A947-70E740481C1C}">
                <a14:useLocalDpi xmlns:a14="http://schemas.microsoft.com/office/drawing/2010/main" val="0"/>
              </a:ext>
            </a:extLst>
          </a:blip>
          <a:srcRect t="6884" r="-4" b="33049"/>
          <a:stretch>
            <a:fillRect/>
          </a:stretch>
        </p:blipFill>
        <p:spPr>
          <a:xfrm>
            <a:off x="20" y="4438014"/>
            <a:ext cx="3636133" cy="2419986"/>
          </a:xfrm>
          <a:prstGeom prst="rect">
            <a:avLst/>
          </a:prstGeom>
        </p:spPr>
      </p:pic>
      <p:sp>
        <p:nvSpPr>
          <p:cNvPr id="62" name="Rectangle 61">
            <a:extLst>
              <a:ext uri="{FF2B5EF4-FFF2-40B4-BE49-F238E27FC236}">
                <a16:creationId xmlns:a16="http://schemas.microsoft.com/office/drawing/2014/main" id="{C5E9368E-6E27-471B-AFCF-835119167B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90800" y="3396996"/>
            <a:ext cx="6858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81C45042-05EB-44F8-8F82-17E64A664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74006"/>
            <a:ext cx="3636153" cy="64007"/>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07550C65-8576-4902-BAB1-689D996547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20472" y="3396996"/>
            <a:ext cx="6858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82DC7221-E4DB-43BA-89B3-8F815FFC7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40581" y="3396996"/>
            <a:ext cx="6858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C82302FC-37C6-4AA8-898D-FBE3E66FD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4373" y="2382391"/>
            <a:ext cx="2967180" cy="64007"/>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0240BC32-8C2F-49FC-8076-1D6C57B606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45414" y="4375611"/>
            <a:ext cx="2743199" cy="60589"/>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60CCD54-F670-B433-949A-18651A99AF89}"/>
              </a:ext>
            </a:extLst>
          </p:cNvPr>
          <p:cNvSpPr txBox="1"/>
          <p:nvPr/>
        </p:nvSpPr>
        <p:spPr>
          <a:xfrm>
            <a:off x="99147" y="127335"/>
            <a:ext cx="3418562" cy="330166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b="1" dirty="0">
                <a:solidFill>
                  <a:schemeClr val="bg1"/>
                </a:solidFill>
                <a:effectLst>
                  <a:outerShdw blurRad="38100" dist="38100" dir="2700000" algn="tl">
                    <a:srgbClr val="000000">
                      <a:alpha val="43137"/>
                    </a:srgbClr>
                  </a:outerShdw>
                </a:effectLst>
                <a:latin typeface="Kermit" panose="020F0502020204030204" pitchFamily="34" charset="0"/>
                <a:ea typeface="+mj-ea"/>
                <a:cs typeface="Aharoni" panose="02010803020104030203" pitchFamily="2" charset="-79"/>
              </a:rPr>
              <a:t>Ramadan on the Railway</a:t>
            </a:r>
          </a:p>
        </p:txBody>
      </p:sp>
    </p:spTree>
    <p:extLst>
      <p:ext uri="{BB962C8B-B14F-4D97-AF65-F5344CB8AC3E}">
        <p14:creationId xmlns:p14="http://schemas.microsoft.com/office/powerpoint/2010/main" val="7978654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e1e4d15-f900-484b-8435-36bf2f5494c6">
            <a:hlinkClick r:id="" action="ppaction://media"/>
            <a:extLst>
              <a:ext uri="{FF2B5EF4-FFF2-40B4-BE49-F238E27FC236}">
                <a16:creationId xmlns:a16="http://schemas.microsoft.com/office/drawing/2014/main" id="{C6B23E9F-3EAE-1199-1D9D-E9C3001478B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246" y="0"/>
            <a:ext cx="3857625" cy="6858000"/>
          </a:xfrm>
          <a:prstGeom prst="rect">
            <a:avLst/>
          </a:prstGeom>
        </p:spPr>
      </p:pic>
      <p:pic>
        <p:nvPicPr>
          <p:cNvPr id="4" name="Picture 3" descr="A group of colorful bracelets and jewelry&#10;&#10;AI-generated content may be incorrect.">
            <a:extLst>
              <a:ext uri="{FF2B5EF4-FFF2-40B4-BE49-F238E27FC236}">
                <a16:creationId xmlns:a16="http://schemas.microsoft.com/office/drawing/2014/main" id="{5D01C368-7174-6C6B-C158-BE52D3A3E2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603295" y="2919847"/>
            <a:ext cx="3221429" cy="4406236"/>
          </a:xfrm>
          <a:prstGeom prst="rect">
            <a:avLst/>
          </a:prstGeom>
        </p:spPr>
      </p:pic>
      <p:pic>
        <p:nvPicPr>
          <p:cNvPr id="8" name="Picture 7" descr="A row of dresses on swingers&#10;&#10;AI-generated content may be incorrect.">
            <a:extLst>
              <a:ext uri="{FF2B5EF4-FFF2-40B4-BE49-F238E27FC236}">
                <a16:creationId xmlns:a16="http://schemas.microsoft.com/office/drawing/2014/main" id="{07C8BE4E-0D10-6BB6-3EC6-0AEF3005AB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0895" y="124322"/>
            <a:ext cx="4406237" cy="3304678"/>
          </a:xfrm>
          <a:prstGeom prst="rect">
            <a:avLst/>
          </a:prstGeom>
        </p:spPr>
      </p:pic>
      <p:pic>
        <p:nvPicPr>
          <p:cNvPr id="10" name="Picture 9" descr="A person in a yellow dress sitting on a green chair with a person in a yellow dress&#10;&#10;AI-generated content may be incorrect.">
            <a:extLst>
              <a:ext uri="{FF2B5EF4-FFF2-40B4-BE49-F238E27FC236}">
                <a16:creationId xmlns:a16="http://schemas.microsoft.com/office/drawing/2014/main" id="{BFAEFBEF-B692-1965-24DA-B6FBA301DD6D}"/>
              </a:ext>
            </a:extLst>
          </p:cNvPr>
          <p:cNvPicPr>
            <a:picLocks noChangeAspect="1"/>
          </p:cNvPicPr>
          <p:nvPr/>
        </p:nvPicPr>
        <p:blipFill>
          <a:blip r:embed="rId7">
            <a:extLst>
              <a:ext uri="{28A0092B-C50C-407E-A947-70E740481C1C}">
                <a14:useLocalDpi xmlns:a14="http://schemas.microsoft.com/office/drawing/2010/main" val="0"/>
              </a:ext>
            </a:extLst>
          </a:blip>
          <a:srcRect b="11548"/>
          <a:stretch>
            <a:fillRect/>
          </a:stretch>
        </p:blipFill>
        <p:spPr>
          <a:xfrm>
            <a:off x="8542155" y="2552840"/>
            <a:ext cx="3544993" cy="4180838"/>
          </a:xfrm>
          <a:prstGeom prst="rect">
            <a:avLst/>
          </a:prstGeom>
        </p:spPr>
      </p:pic>
      <p:pic>
        <p:nvPicPr>
          <p:cNvPr id="6" name="Picture 5" descr="A pile of clothes on a table&#10;&#10;AI-generated content may be incorrect.">
            <a:extLst>
              <a:ext uri="{FF2B5EF4-FFF2-40B4-BE49-F238E27FC236}">
                <a16:creationId xmlns:a16="http://schemas.microsoft.com/office/drawing/2014/main" id="{163363EC-EE26-DAAF-A91B-1D5637EAA734}"/>
              </a:ext>
            </a:extLst>
          </p:cNvPr>
          <p:cNvPicPr>
            <a:picLocks noChangeAspect="1"/>
          </p:cNvPicPr>
          <p:nvPr/>
        </p:nvPicPr>
        <p:blipFill>
          <a:blip r:embed="rId8">
            <a:extLst>
              <a:ext uri="{28A0092B-C50C-407E-A947-70E740481C1C}">
                <a14:useLocalDpi xmlns:a14="http://schemas.microsoft.com/office/drawing/2010/main" val="0"/>
              </a:ext>
            </a:extLst>
          </a:blip>
          <a:srcRect l="14691"/>
          <a:stretch>
            <a:fillRect/>
          </a:stretch>
        </p:blipFill>
        <p:spPr>
          <a:xfrm rot="16200000">
            <a:off x="9180579" y="-514102"/>
            <a:ext cx="2268146" cy="3544992"/>
          </a:xfrm>
          <a:prstGeom prst="rect">
            <a:avLst/>
          </a:prstGeom>
        </p:spPr>
      </p:pic>
      <p:sp>
        <p:nvSpPr>
          <p:cNvPr id="11" name="TextBox 10">
            <a:extLst>
              <a:ext uri="{FF2B5EF4-FFF2-40B4-BE49-F238E27FC236}">
                <a16:creationId xmlns:a16="http://schemas.microsoft.com/office/drawing/2014/main" id="{C80C33AE-2949-4E34-D42A-67765025A9D2}"/>
              </a:ext>
            </a:extLst>
          </p:cNvPr>
          <p:cNvSpPr txBox="1"/>
          <p:nvPr/>
        </p:nvSpPr>
        <p:spPr>
          <a:xfrm>
            <a:off x="5724394" y="2088713"/>
            <a:ext cx="3219189" cy="1803748"/>
          </a:xfrm>
          <a:prstGeom prst="rect">
            <a:avLst/>
          </a:prstGeom>
          <a:solidFill>
            <a:srgbClr val="C00000"/>
          </a:solidFill>
        </p:spPr>
        <p:txBody>
          <a:bodyPr vert="horz" lIns="91440" tIns="45720" rIns="91440" bIns="45720" rtlCol="0" anchor="b">
            <a:normAutofit/>
          </a:bodyPr>
          <a:lstStyle/>
          <a:p>
            <a:pPr algn="ctr">
              <a:lnSpc>
                <a:spcPct val="90000"/>
              </a:lnSpc>
              <a:spcBef>
                <a:spcPct val="0"/>
              </a:spcBef>
              <a:spcAft>
                <a:spcPts val="600"/>
              </a:spcAft>
            </a:pPr>
            <a:r>
              <a:rPr lang="en-US" sz="5400" b="1" dirty="0">
                <a:solidFill>
                  <a:schemeClr val="bg1"/>
                </a:solidFill>
                <a:effectLst>
                  <a:outerShdw blurRad="38100" dist="38100" dir="2700000" algn="tl">
                    <a:srgbClr val="000000">
                      <a:alpha val="43137"/>
                    </a:srgbClr>
                  </a:outerShdw>
                </a:effectLst>
                <a:latin typeface="Kermit" panose="020F0502020204030204" pitchFamily="34" charset="0"/>
                <a:ea typeface="+mj-ea"/>
                <a:cs typeface="Aharoni" panose="02010803020104030203" pitchFamily="2" charset="-79"/>
              </a:rPr>
              <a:t>Boutique Bazaar</a:t>
            </a:r>
          </a:p>
        </p:txBody>
      </p:sp>
    </p:spTree>
    <p:extLst>
      <p:ext uri="{BB962C8B-B14F-4D97-AF65-F5344CB8AC3E}">
        <p14:creationId xmlns:p14="http://schemas.microsoft.com/office/powerpoint/2010/main" val="6414083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3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59184">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logo&#10;&#10;Description automatically generated">
            <a:extLst>
              <a:ext uri="{FF2B5EF4-FFF2-40B4-BE49-F238E27FC236}">
                <a16:creationId xmlns:a16="http://schemas.microsoft.com/office/drawing/2014/main" id="{91A4055C-CF5D-C25A-0B53-5176C94C9538}"/>
              </a:ext>
            </a:extLst>
          </p:cNvPr>
          <p:cNvPicPr>
            <a:picLocks noChangeAspect="1"/>
          </p:cNvPicPr>
          <p:nvPr/>
        </p:nvPicPr>
        <p:blipFill>
          <a:blip r:embed="rId3"/>
          <a:stretch>
            <a:fillRect/>
          </a:stretch>
        </p:blipFill>
        <p:spPr>
          <a:xfrm>
            <a:off x="179867" y="5586843"/>
            <a:ext cx="3233986" cy="1052406"/>
          </a:xfrm>
          <a:prstGeom prst="rect">
            <a:avLst/>
          </a:prstGeom>
        </p:spPr>
      </p:pic>
      <p:sp>
        <p:nvSpPr>
          <p:cNvPr id="4" name="TextBox 3">
            <a:extLst>
              <a:ext uri="{FF2B5EF4-FFF2-40B4-BE49-F238E27FC236}">
                <a16:creationId xmlns:a16="http://schemas.microsoft.com/office/drawing/2014/main" id="{6F8AA2C9-784C-F128-D2FB-443E9DBB4F6A}"/>
              </a:ext>
            </a:extLst>
          </p:cNvPr>
          <p:cNvSpPr txBox="1"/>
          <p:nvPr/>
        </p:nvSpPr>
        <p:spPr>
          <a:xfrm>
            <a:off x="5486400" y="19368"/>
            <a:ext cx="6525733" cy="6601807"/>
          </a:xfrm>
          <a:prstGeom prst="rect">
            <a:avLst/>
          </a:prstGeom>
          <a:noFill/>
        </p:spPr>
        <p:txBody>
          <a:bodyPr wrap="square" rtlCol="0">
            <a:spAutoFit/>
          </a:bodyPr>
          <a:lstStyle/>
          <a:p>
            <a:pPr algn="r"/>
            <a:r>
              <a:rPr lang="en-GB" sz="4000" b="1" dirty="0">
                <a:solidFill>
                  <a:schemeClr val="bg1"/>
                </a:solidFill>
                <a:latin typeface="Kermit" panose="020F0503040000060003" pitchFamily="34" charset="0"/>
              </a:rPr>
              <a:t>Stations of Welcome</a:t>
            </a:r>
          </a:p>
          <a:p>
            <a:pPr algn="just"/>
            <a:endParaRPr lang="en-GB" sz="500" dirty="0">
              <a:solidFill>
                <a:schemeClr val="bg1"/>
              </a:solidFill>
              <a:latin typeface="Gill Sans MT" panose="020B0502020104020203" pitchFamily="34" charset="0"/>
            </a:endParaRPr>
          </a:p>
          <a:p>
            <a:pPr marL="171450" indent="-171450">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Accrington Station’s adoption group, formed in 2022 at the end of the COVID restrictions as a support group, meeting weekly to chat and travel together, improving mental health </a:t>
            </a:r>
          </a:p>
          <a:p>
            <a:pPr marL="171450" indent="-171450">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Involved in many CRL projects - World Hijab Day, Autism Awareness, Community Rail Week and East Meets West.</a:t>
            </a:r>
          </a:p>
          <a:p>
            <a:pPr marL="171450" indent="-171450">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Look after station planters and community garden, improving the appearance of both platforms.</a:t>
            </a:r>
          </a:p>
          <a:p>
            <a:pPr marL="171450" indent="-171450">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Working in collaboration with local community organisations to learn about gardening, including Prospects, Red Rose Recovery and Accrington and Rossendale College’s Rail Maintenance students. </a:t>
            </a:r>
          </a:p>
          <a:p>
            <a:pPr marL="171450" indent="-171450">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We have learnt about coppicing with The Coppice Coop in Silverdale with a view to using some of these skills at the station. </a:t>
            </a:r>
          </a:p>
          <a:p>
            <a:pPr marL="171450" indent="-171450">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Gained some publicity this year as the only station adoption group in the country made up of Muslim women of South Asian heritage, appearing in the local newspaper, BBC Lancashire News, Radio Lancashire, interviewed by Lancashire Life Magazine and BBC Sunday Morning Live</a:t>
            </a:r>
          </a:p>
          <a:p>
            <a:pPr marL="171450" indent="-171450">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The group of women have successfully applied for funding to create some artwork to be displayed in the station garden.</a:t>
            </a:r>
          </a:p>
        </p:txBody>
      </p:sp>
      <p:pic>
        <p:nvPicPr>
          <p:cNvPr id="5" name="Picture 4" descr="A group of people standing in front of a sign&#10;&#10;Description automatically generated">
            <a:extLst>
              <a:ext uri="{FF2B5EF4-FFF2-40B4-BE49-F238E27FC236}">
                <a16:creationId xmlns:a16="http://schemas.microsoft.com/office/drawing/2014/main" id="{0577966D-EF88-A94C-3FCB-D2C28927F83B}"/>
              </a:ext>
            </a:extLst>
          </p:cNvPr>
          <p:cNvPicPr>
            <a:picLocks noChangeAspect="1"/>
          </p:cNvPicPr>
          <p:nvPr/>
        </p:nvPicPr>
        <p:blipFill>
          <a:blip r:embed="rId4"/>
          <a:stretch>
            <a:fillRect/>
          </a:stretch>
        </p:blipFill>
        <p:spPr>
          <a:xfrm rot="21434236">
            <a:off x="284577" y="454551"/>
            <a:ext cx="5253596" cy="4471537"/>
          </a:xfrm>
          <a:prstGeom prst="rect">
            <a:avLst/>
          </a:prstGeom>
          <a:effectLst>
            <a:outerShdw blurRad="50800" dist="38100" dir="2700000" sx="101000" sy="101000" algn="tl" rotWithShape="0">
              <a:prstClr val="black">
                <a:alpha val="40000"/>
              </a:prstClr>
            </a:outerShdw>
          </a:effectLst>
        </p:spPr>
      </p:pic>
      <p:pic>
        <p:nvPicPr>
          <p:cNvPr id="6" name="Picture 5" descr="A group of people standing in front of a table&#10;&#10;Description automatically generated">
            <a:extLst>
              <a:ext uri="{FF2B5EF4-FFF2-40B4-BE49-F238E27FC236}">
                <a16:creationId xmlns:a16="http://schemas.microsoft.com/office/drawing/2014/main" id="{DA9C5B51-392F-16EB-64D4-F6D9FD1772D8}"/>
              </a:ext>
            </a:extLst>
          </p:cNvPr>
          <p:cNvPicPr>
            <a:picLocks noChangeAspect="1"/>
          </p:cNvPicPr>
          <p:nvPr/>
        </p:nvPicPr>
        <p:blipFill>
          <a:blip r:embed="rId5"/>
          <a:stretch>
            <a:fillRect/>
          </a:stretch>
        </p:blipFill>
        <p:spPr>
          <a:xfrm rot="315661">
            <a:off x="694753" y="333928"/>
            <a:ext cx="4335344" cy="5557655"/>
          </a:xfrm>
          <a:prstGeom prst="rect">
            <a:avLst/>
          </a:prstGeom>
          <a:effectLst>
            <a:outerShdw blurRad="50800" dist="38100" dir="2700000" sx="101000" sy="101000" algn="tl" rotWithShape="0">
              <a:prstClr val="black">
                <a:alpha val="40000"/>
              </a:prstClr>
            </a:outerShdw>
          </a:effectLst>
        </p:spPr>
      </p:pic>
      <p:pic>
        <p:nvPicPr>
          <p:cNvPr id="8" name="Picture 7" descr="A planter boxes with flowers&#10;&#10;Description automatically generated">
            <a:extLst>
              <a:ext uri="{FF2B5EF4-FFF2-40B4-BE49-F238E27FC236}">
                <a16:creationId xmlns:a16="http://schemas.microsoft.com/office/drawing/2014/main" id="{1D1BF7E8-2377-F8EC-3EE0-8DA82EC8D148}"/>
              </a:ext>
            </a:extLst>
          </p:cNvPr>
          <p:cNvPicPr>
            <a:picLocks noChangeAspect="1"/>
          </p:cNvPicPr>
          <p:nvPr/>
        </p:nvPicPr>
        <p:blipFill>
          <a:blip r:embed="rId6"/>
          <a:stretch>
            <a:fillRect/>
          </a:stretch>
        </p:blipFill>
        <p:spPr>
          <a:xfrm rot="20781376">
            <a:off x="705936" y="574761"/>
            <a:ext cx="3951751" cy="5268998"/>
          </a:xfrm>
          <a:prstGeom prst="rect">
            <a:avLst/>
          </a:prstGeom>
          <a:effectLst>
            <a:outerShdw blurRad="50800" dist="38100" dir="2700000" sx="101000" sy="101000" algn="tl" rotWithShape="0">
              <a:prstClr val="black">
                <a:alpha val="40000"/>
              </a:prstClr>
            </a:outerShdw>
          </a:effectLst>
        </p:spPr>
      </p:pic>
      <p:pic>
        <p:nvPicPr>
          <p:cNvPr id="9" name="Picture 8" descr="A group of women in orange vests and headscarves&#10;&#10;Description automatically generated">
            <a:extLst>
              <a:ext uri="{FF2B5EF4-FFF2-40B4-BE49-F238E27FC236}">
                <a16:creationId xmlns:a16="http://schemas.microsoft.com/office/drawing/2014/main" id="{48F0141F-F858-59AE-3ADE-998BBDB0829B}"/>
              </a:ext>
            </a:extLst>
          </p:cNvPr>
          <p:cNvPicPr>
            <a:picLocks noChangeAspect="1"/>
          </p:cNvPicPr>
          <p:nvPr/>
        </p:nvPicPr>
        <p:blipFill>
          <a:blip r:embed="rId7"/>
          <a:stretch>
            <a:fillRect/>
          </a:stretch>
        </p:blipFill>
        <p:spPr>
          <a:xfrm rot="1151581">
            <a:off x="894393" y="669476"/>
            <a:ext cx="3699141" cy="4375353"/>
          </a:xfrm>
          <a:prstGeom prst="rect">
            <a:avLst/>
          </a:prstGeom>
          <a:effectLst>
            <a:outerShdw blurRad="50800" dist="38100" dir="2700000" sx="101000" sy="101000" algn="tl" rotWithShape="0">
              <a:prstClr val="black">
                <a:alpha val="40000"/>
              </a:prstClr>
            </a:outerShdw>
          </a:effectLst>
        </p:spPr>
      </p:pic>
      <p:pic>
        <p:nvPicPr>
          <p:cNvPr id="10" name="Picture 9" descr="A person sitting on a bench with a couple of women in front of a pile of wood&#10;&#10;Description automatically generated">
            <a:extLst>
              <a:ext uri="{FF2B5EF4-FFF2-40B4-BE49-F238E27FC236}">
                <a16:creationId xmlns:a16="http://schemas.microsoft.com/office/drawing/2014/main" id="{7B7697F4-6388-F36F-B3B0-9D604F3AB893}"/>
              </a:ext>
            </a:extLst>
          </p:cNvPr>
          <p:cNvPicPr>
            <a:picLocks noChangeAspect="1"/>
          </p:cNvPicPr>
          <p:nvPr/>
        </p:nvPicPr>
        <p:blipFill>
          <a:blip r:embed="rId8"/>
          <a:stretch>
            <a:fillRect/>
          </a:stretch>
        </p:blipFill>
        <p:spPr>
          <a:xfrm rot="21106690">
            <a:off x="364293" y="538759"/>
            <a:ext cx="4759339" cy="3949912"/>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2099648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22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3200"/>
                            </p:stCondLst>
                            <p:childTnLst>
                              <p:par>
                                <p:cTn id="15" presetID="2" presetClass="entr" presetSubtype="4" fill="hold" nodeType="afterEffect">
                                  <p:stCondLst>
                                    <p:cond delay="23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6000"/>
                            </p:stCondLst>
                            <p:childTnLst>
                              <p:par>
                                <p:cTn id="20" presetID="2" presetClass="entr" presetSubtype="4" fill="hold" nodeType="afterEffect">
                                  <p:stCondLst>
                                    <p:cond delay="290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par>
                          <p:cTn id="24" fill="hold">
                            <p:stCondLst>
                              <p:cond delay="9400"/>
                            </p:stCondLst>
                            <p:childTnLst>
                              <p:par>
                                <p:cTn id="25" presetID="2" presetClass="entr" presetSubtype="4" fill="hold" nodeType="afterEffect">
                                  <p:stCondLst>
                                    <p:cond delay="250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Stations of Welcome's appearance on BBC Sunday Morning Live">
            <a:hlinkClick r:id="" action="ppaction://media"/>
            <a:extLst>
              <a:ext uri="{FF2B5EF4-FFF2-40B4-BE49-F238E27FC236}">
                <a16:creationId xmlns:a16="http://schemas.microsoft.com/office/drawing/2014/main" id="{CC75B0E7-BF2E-C8E4-025C-81242CFCF2E8}"/>
              </a:ext>
            </a:extLst>
          </p:cNvPr>
          <p:cNvPicPr>
            <a:picLocks noRot="1" noChangeAspect="1"/>
          </p:cNvPicPr>
          <p:nvPr>
            <a:videoFile r:link="rId1"/>
          </p:nvPr>
        </p:nvPicPr>
        <p:blipFill>
          <a:blip r:embed="rId3"/>
          <a:stretch>
            <a:fillRect/>
          </a:stretch>
        </p:blipFill>
        <p:spPr>
          <a:xfrm>
            <a:off x="1016000" y="558800"/>
            <a:ext cx="10160000" cy="5740400"/>
          </a:xfrm>
          <a:prstGeom prst="rect">
            <a:avLst/>
          </a:prstGeom>
        </p:spPr>
      </p:pic>
    </p:spTree>
    <p:extLst>
      <p:ext uri="{BB962C8B-B14F-4D97-AF65-F5344CB8AC3E}">
        <p14:creationId xmlns:p14="http://schemas.microsoft.com/office/powerpoint/2010/main" val="7966743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0</TotalTime>
  <Words>227</Words>
  <Application>Microsoft Office PowerPoint</Application>
  <PresentationFormat>Widescreen</PresentationFormat>
  <Paragraphs>28</Paragraphs>
  <Slides>9</Slides>
  <Notes>4</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Aptos</vt:lpstr>
      <vt:lpstr>Aptos Display</vt:lpstr>
      <vt:lpstr>Arial</vt:lpstr>
      <vt:lpstr>Calibri</vt:lpstr>
      <vt:lpstr>Gill Sans MT</vt:lpstr>
      <vt:lpstr>Kermit</vt:lpstr>
      <vt:lpstr>Office Theme</vt:lpstr>
      <vt:lpstr>Working with Diverse Groups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Shahiesta Raja</dc:creator>
  <cp:lastModifiedBy>Shahiesta Raja</cp:lastModifiedBy>
  <cp:revision>1</cp:revision>
  <dcterms:created xsi:type="dcterms:W3CDTF">2025-05-26T12:23:12Z</dcterms:created>
  <dcterms:modified xsi:type="dcterms:W3CDTF">2025-05-27T17:09:23Z</dcterms:modified>
</cp:coreProperties>
</file>