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9" r:id="rId2"/>
    <p:sldId id="303" r:id="rId3"/>
    <p:sldId id="304" r:id="rId4"/>
    <p:sldId id="302" r:id="rId5"/>
    <p:sldId id="305" r:id="rId6"/>
    <p:sldId id="306" r:id="rId7"/>
    <p:sldId id="307" r:id="rId8"/>
    <p:sldId id="308" r:id="rId9"/>
    <p:sldId id="309" r:id="rId10"/>
    <p:sldId id="31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AD"/>
    <a:srgbClr val="6DD6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839F2-E5FF-4125-BC37-A862830D4FBE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E4368-593D-42B7-AAD7-F295AA759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96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0957-EB99-4A7C-B91D-12342BC13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C0131E-ED21-47F7-A5F8-F1F620A4C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7D519-15C3-4BC5-94F6-44B59E10F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F93EB-B8FB-446E-84A0-9A517EE51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F3464-3C02-4AA4-A7CB-7D8F3C7F1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446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FD3A3-5B39-48F9-ACDB-AA6E40FA6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2D4CF6-337A-4903-BAEB-E007700E2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4C3CA-14C1-45ED-AD13-70216C60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38F23-10D1-4001-98FC-DD877AC33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79FDB-BEFF-40CA-A965-8BD975685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98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C741DA-06CD-4A25-85A9-F775448AD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C341DD-65CC-42B2-A530-5CBEE45BA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F2430-14B1-46D7-9EC5-D0677661A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B8D53-21E5-4EAD-8999-C8C6860A7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5919A-B214-4B99-B6F7-6F0905CE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63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32B9-63A8-4381-AEB2-D53A467A6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82CE0-3111-44FA-8CA7-B771A395F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AA35A-8166-437D-9A8C-CC87822C3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E6CF2-7E40-4E6C-9D4B-40FB6E9A9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941FC-B821-4BFC-BD65-AF90AA560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11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A7171-E63E-4D01-929B-E1C64B551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BDD4E-A9A8-4613-8C6C-8DDC4922B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57FE4-6F5D-4994-9B6E-45B3C598B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3EA01-94DC-4141-A2C8-278AD4857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DE0CE-BDE0-4643-B9E0-929BFFD5B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22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D5A4F-3BC8-45E0-BF8A-28B62C63A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A0C67-4BE1-4763-B38D-CF4BBD6CB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93702-C6D4-48F3-B919-5EA6B30A7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B92C1-B1F9-41E1-9266-71D50A278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3CDECC-3EA3-4D02-AC71-8B1BB7F26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1E849B-2088-43FE-A450-FABF856B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12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C807F-D49C-498D-9802-BC8D3D28B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7FD5A-10C1-4766-BD85-D210900C9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874A1-2CEF-4418-B90C-FAA06BA4B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A99A18-12DB-4162-9382-3066904F8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363204-0631-403F-92D7-108C06B8AC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2FBD32-7A1F-4B71-A22E-493758179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904CA9-7450-415E-B2E1-78D6D3A3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4226B3-6BC4-44A9-B42F-598E7B8B5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04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A1CA5-C785-4DF3-B06F-5387D3547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AE1A06-2CFE-4319-874B-047B44C31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33C91E-D914-4509-8782-8E0A1BA87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0FCB2F-5D9B-4E55-8C11-DC0BD5535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637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DD0F81-CDD3-4C12-BA6D-C1EC28C2E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49CB3A-F896-464C-BE6C-B9E7B377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3317B-6A39-45D4-A18E-AA9D9B308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43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7FC11-6991-42E1-9DE8-8461D25D9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3BA2E-22BF-422A-A1CC-A6964D053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9FD0B-C926-4E20-8B70-2E16B517D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0D226-7C36-4BC9-B7ED-2FB1846A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16B8D-14F7-43BB-9089-FC40974FE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C3FC5-95F0-464F-9A69-79905A18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79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FB338-BBFD-4040-8B73-A2C9CA468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E5F5AC-7FBE-4E81-ABC5-DD1603150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C1BD4-C982-4B7E-83A9-0388138B2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D4A5F-3A0E-4412-9BBD-9BA7DE953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005E-3B65-4651-BA26-573380001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4B7C5-932C-48BF-A100-E69E61A0E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3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B0A8A0-7C54-4409-965C-A06E3728F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EA3A4-AAF7-4D95-AC10-E890C6F6B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F1B4A-C89D-4D6D-87E5-29BFE81E5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3590D-174F-4941-878B-4D0E8EED123D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869A3-D0E2-42C2-9971-071267B8B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FB843-6929-4F7C-8A59-B55CBADA7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68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s://www.networkrail.co.uk/stories/educational-resources-for-childre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api.warwickshire.gov.uk/documents/WCCC-1615347118-89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trained.website/project/bradfords-seat-y-of-cultur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s://platformrail.org/resource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s://www.scouts.org.uk/supporters/the-rail-industry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trained.website/resource/reasoning-express-engagement-with-the-railway-through-math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atformrail.org/resource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crp.org.uk/looe-pirate-trail/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ailway200.co.uk/education/" TargetMode="External"/><Relationship Id="rId5" Type="http://schemas.openxmlformats.org/officeDocument/2006/relationships/hyperlink" Target="https://teesvalleymuseums.org/the-stockton-and-darlington-railway-toolkit-and-class-challenge/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food, room&#10;&#10;Description automatically generated">
            <a:extLst>
              <a:ext uri="{FF2B5EF4-FFF2-40B4-BE49-F238E27FC236}">
                <a16:creationId xmlns:a16="http://schemas.microsoft.com/office/drawing/2014/main" id="{12B62C92-2228-8CC2-C86A-B88D403976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35" y="2448560"/>
            <a:ext cx="5912548" cy="37576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1BF5BB-D12A-DF98-17AE-1EEAE3ACEEF9}"/>
              </a:ext>
            </a:extLst>
          </p:cNvPr>
          <p:cNvSpPr txBox="1"/>
          <p:nvPr/>
        </p:nvSpPr>
        <p:spPr>
          <a:xfrm>
            <a:off x="7528560" y="822486"/>
            <a:ext cx="3776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3DAD"/>
                </a:solidFill>
                <a:latin typeface="Myriad Pro" panose="020B0503030403020204" pitchFamily="34" charset="0"/>
              </a:rPr>
              <a:t>Cross-curricular work</a:t>
            </a:r>
          </a:p>
        </p:txBody>
      </p:sp>
    </p:spTree>
    <p:extLst>
      <p:ext uri="{BB962C8B-B14F-4D97-AF65-F5344CB8AC3E}">
        <p14:creationId xmlns:p14="http://schemas.microsoft.com/office/powerpoint/2010/main" val="1740728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3F7BB-FD50-C903-8FE8-8D8E27745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BC5851-41F5-AD26-F41A-D8486C81391B}"/>
              </a:ext>
            </a:extLst>
          </p:cNvPr>
          <p:cNvCxnSpPr>
            <a:cxnSpLocks/>
          </p:cNvCxnSpPr>
          <p:nvPr/>
        </p:nvCxnSpPr>
        <p:spPr>
          <a:xfrm>
            <a:off x="0" y="6664200"/>
            <a:ext cx="9798558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2693CB-7DE4-AE2C-23E4-55DE6C20888C}"/>
              </a:ext>
            </a:extLst>
          </p:cNvPr>
          <p:cNvCxnSpPr>
            <a:cxnSpLocks/>
          </p:cNvCxnSpPr>
          <p:nvPr/>
        </p:nvCxnSpPr>
        <p:spPr>
          <a:xfrm>
            <a:off x="0" y="6596130"/>
            <a:ext cx="9795731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0D8ED6D-E9D4-8F87-5458-3FF060EA1DE6}"/>
              </a:ext>
            </a:extLst>
          </p:cNvPr>
          <p:cNvSpPr/>
          <p:nvPr/>
        </p:nvSpPr>
        <p:spPr>
          <a:xfrm>
            <a:off x="9715602" y="65474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B85108-7790-A7D5-2606-582F80E0EDAA}"/>
              </a:ext>
            </a:extLst>
          </p:cNvPr>
          <p:cNvSpPr/>
          <p:nvPr/>
        </p:nvSpPr>
        <p:spPr>
          <a:xfrm>
            <a:off x="6689954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F04F9F9-6B35-BBA7-8F82-444DAC1B03B5}"/>
              </a:ext>
            </a:extLst>
          </p:cNvPr>
          <p:cNvSpPr/>
          <p:nvPr/>
        </p:nvSpPr>
        <p:spPr>
          <a:xfrm>
            <a:off x="3664306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B8AE835-C7FC-2E53-2870-8118E041300C}"/>
              </a:ext>
            </a:extLst>
          </p:cNvPr>
          <p:cNvSpPr/>
          <p:nvPr/>
        </p:nvSpPr>
        <p:spPr>
          <a:xfrm>
            <a:off x="638658" y="65507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ADC775-34FD-4592-91AF-494F2FE2205E}"/>
              </a:ext>
            </a:extLst>
          </p:cNvPr>
          <p:cNvCxnSpPr>
            <a:cxnSpLocks/>
          </p:cNvCxnSpPr>
          <p:nvPr/>
        </p:nvCxnSpPr>
        <p:spPr>
          <a:xfrm flipV="1">
            <a:off x="4532632" y="78474"/>
            <a:ext cx="0" cy="1131568"/>
          </a:xfrm>
          <a:prstGeom prst="line">
            <a:avLst/>
          </a:prstGeom>
          <a:ln w="50800" cap="rnd">
            <a:solidFill>
              <a:srgbClr val="203E7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DF63501-23A9-2E1A-8D2E-AD1F27EC957F}"/>
              </a:ext>
            </a:extLst>
          </p:cNvPr>
          <p:cNvSpPr/>
          <p:nvPr/>
        </p:nvSpPr>
        <p:spPr>
          <a:xfrm rot="5400000">
            <a:off x="2241798" y="-1171206"/>
            <a:ext cx="243652" cy="3969688"/>
          </a:xfrm>
          <a:prstGeom prst="rect">
            <a:avLst/>
          </a:prstGeom>
          <a:solidFill>
            <a:srgbClr val="6DD6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A picture containing drawing, food, room&#10;&#10;Description automatically generated">
            <a:extLst>
              <a:ext uri="{FF2B5EF4-FFF2-40B4-BE49-F238E27FC236}">
                <a16:creationId xmlns:a16="http://schemas.microsoft.com/office/drawing/2014/main" id="{56658C92-0165-65CA-DA60-88AEF5294C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602" y="5587387"/>
            <a:ext cx="1187063" cy="754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D4BCC9-746C-76D9-5FA4-74672D9858A2}"/>
              </a:ext>
            </a:extLst>
          </p:cNvPr>
          <p:cNvSpPr txBox="1"/>
          <p:nvPr/>
        </p:nvSpPr>
        <p:spPr>
          <a:xfrm>
            <a:off x="298244" y="86518"/>
            <a:ext cx="525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3DAD"/>
                </a:solidFill>
                <a:latin typeface="Myriad Pro" panose="020B0503030403020204" pitchFamily="34" charset="0"/>
              </a:rPr>
              <a:t>Science</a:t>
            </a:r>
          </a:p>
        </p:txBody>
      </p:sp>
      <p:pic>
        <p:nvPicPr>
          <p:cNvPr id="1026" name="Picture 2" descr="Network Rail Leaves on the Line Resources | STEM | Learning methods ...">
            <a:extLst>
              <a:ext uri="{FF2B5EF4-FFF2-40B4-BE49-F238E27FC236}">
                <a16:creationId xmlns:a16="http://schemas.microsoft.com/office/drawing/2014/main" id="{C53BF0DD-3FD8-B3FD-F13F-608748FE1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211" y="546462"/>
            <a:ext cx="3415914" cy="483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58C882-050C-2895-AEF6-53AF45490B7F}"/>
              </a:ext>
            </a:extLst>
          </p:cNvPr>
          <p:cNvSpPr txBox="1"/>
          <p:nvPr/>
        </p:nvSpPr>
        <p:spPr>
          <a:xfrm>
            <a:off x="368979" y="5753965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Educational resources for children - Network Rail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ADF437-CB6E-8998-416F-B3CCA0B559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345" y="2230455"/>
            <a:ext cx="3864364" cy="194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86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810E0-9F54-7CB6-CC7C-9EDD0A7CB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36ABC9-D076-ABAB-F988-9762F78024FD}"/>
              </a:ext>
            </a:extLst>
          </p:cNvPr>
          <p:cNvCxnSpPr>
            <a:cxnSpLocks/>
          </p:cNvCxnSpPr>
          <p:nvPr/>
        </p:nvCxnSpPr>
        <p:spPr>
          <a:xfrm>
            <a:off x="0" y="6664200"/>
            <a:ext cx="9798558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810357-004A-9DC3-304E-44A49DE073BB}"/>
              </a:ext>
            </a:extLst>
          </p:cNvPr>
          <p:cNvCxnSpPr>
            <a:cxnSpLocks/>
          </p:cNvCxnSpPr>
          <p:nvPr/>
        </p:nvCxnSpPr>
        <p:spPr>
          <a:xfrm>
            <a:off x="0" y="6596130"/>
            <a:ext cx="9795731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CF3EFCC-6C8B-DEB4-CE88-D60E68CF2159}"/>
              </a:ext>
            </a:extLst>
          </p:cNvPr>
          <p:cNvSpPr/>
          <p:nvPr/>
        </p:nvSpPr>
        <p:spPr>
          <a:xfrm>
            <a:off x="9715602" y="65474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5F0C322-8860-4717-803F-3322FA471627}"/>
              </a:ext>
            </a:extLst>
          </p:cNvPr>
          <p:cNvSpPr/>
          <p:nvPr/>
        </p:nvSpPr>
        <p:spPr>
          <a:xfrm>
            <a:off x="6689954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A268B9A-7CD1-5CD7-1C5C-3757BE448D8F}"/>
              </a:ext>
            </a:extLst>
          </p:cNvPr>
          <p:cNvSpPr/>
          <p:nvPr/>
        </p:nvSpPr>
        <p:spPr>
          <a:xfrm>
            <a:off x="3664306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D778FD3-0169-D01D-0298-E0638EFE6543}"/>
              </a:ext>
            </a:extLst>
          </p:cNvPr>
          <p:cNvSpPr/>
          <p:nvPr/>
        </p:nvSpPr>
        <p:spPr>
          <a:xfrm>
            <a:off x="638658" y="65507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EF660-B47B-73C2-8987-BABBE08A6989}"/>
              </a:ext>
            </a:extLst>
          </p:cNvPr>
          <p:cNvCxnSpPr>
            <a:cxnSpLocks/>
          </p:cNvCxnSpPr>
          <p:nvPr/>
        </p:nvCxnSpPr>
        <p:spPr>
          <a:xfrm flipV="1">
            <a:off x="4532632" y="78474"/>
            <a:ext cx="0" cy="1131568"/>
          </a:xfrm>
          <a:prstGeom prst="line">
            <a:avLst/>
          </a:prstGeom>
          <a:ln w="50800" cap="rnd">
            <a:solidFill>
              <a:srgbClr val="203E7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A0CADE8-EB51-21A6-ED0C-27EA6B2F4987}"/>
              </a:ext>
            </a:extLst>
          </p:cNvPr>
          <p:cNvSpPr/>
          <p:nvPr/>
        </p:nvSpPr>
        <p:spPr>
          <a:xfrm rot="5400000">
            <a:off x="2241798" y="-1171206"/>
            <a:ext cx="243652" cy="3969688"/>
          </a:xfrm>
          <a:prstGeom prst="rect">
            <a:avLst/>
          </a:prstGeom>
          <a:solidFill>
            <a:srgbClr val="6DD6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A picture containing drawing, food, room&#10;&#10;Description automatically generated">
            <a:extLst>
              <a:ext uri="{FF2B5EF4-FFF2-40B4-BE49-F238E27FC236}">
                <a16:creationId xmlns:a16="http://schemas.microsoft.com/office/drawing/2014/main" id="{B63F1761-11FE-5BCA-A068-D1FDE7A9AB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602" y="5587387"/>
            <a:ext cx="1187063" cy="754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4C184D-A88B-0523-4DE6-C4F26C0A9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432" y="813638"/>
            <a:ext cx="6784500" cy="46560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53C892-BECB-B59A-0FEC-DFE5E86A3836}"/>
              </a:ext>
            </a:extLst>
          </p:cNvPr>
          <p:cNvSpPr txBox="1"/>
          <p:nvPr/>
        </p:nvSpPr>
        <p:spPr>
          <a:xfrm>
            <a:off x="378780" y="5823914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WCCC-1615347118-891</a:t>
            </a:r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681ABE-BDF8-001D-86A6-6ABF7D9D9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780" y="2061927"/>
            <a:ext cx="4315410" cy="147632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9EA0838-697C-839B-8750-9777B69A1CA2}"/>
              </a:ext>
            </a:extLst>
          </p:cNvPr>
          <p:cNvSpPr txBox="1"/>
          <p:nvPr/>
        </p:nvSpPr>
        <p:spPr>
          <a:xfrm>
            <a:off x="298244" y="86518"/>
            <a:ext cx="525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3DAD"/>
                </a:solidFill>
                <a:latin typeface="Myriad Pro" panose="020B0503030403020204" pitchFamily="34" charset="0"/>
              </a:rPr>
              <a:t>STEM</a:t>
            </a:r>
          </a:p>
        </p:txBody>
      </p:sp>
    </p:spTree>
    <p:extLst>
      <p:ext uri="{BB962C8B-B14F-4D97-AF65-F5344CB8AC3E}">
        <p14:creationId xmlns:p14="http://schemas.microsoft.com/office/powerpoint/2010/main" val="606108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34950-53B8-AE32-36E6-D5185CE2B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E53956-1A16-8BD2-76E2-C6BC803C3427}"/>
              </a:ext>
            </a:extLst>
          </p:cNvPr>
          <p:cNvCxnSpPr>
            <a:cxnSpLocks/>
          </p:cNvCxnSpPr>
          <p:nvPr/>
        </p:nvCxnSpPr>
        <p:spPr>
          <a:xfrm>
            <a:off x="0" y="6664200"/>
            <a:ext cx="9798558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B08872-B36D-9C02-1532-0733E78BB71F}"/>
              </a:ext>
            </a:extLst>
          </p:cNvPr>
          <p:cNvCxnSpPr>
            <a:cxnSpLocks/>
          </p:cNvCxnSpPr>
          <p:nvPr/>
        </p:nvCxnSpPr>
        <p:spPr>
          <a:xfrm>
            <a:off x="0" y="6596130"/>
            <a:ext cx="9795731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2639FD98-B1BE-827C-4470-A37325221CE2}"/>
              </a:ext>
            </a:extLst>
          </p:cNvPr>
          <p:cNvSpPr/>
          <p:nvPr/>
        </p:nvSpPr>
        <p:spPr>
          <a:xfrm>
            <a:off x="9715602" y="65474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C6D8EF-D559-D06B-991A-98B95D66D950}"/>
              </a:ext>
            </a:extLst>
          </p:cNvPr>
          <p:cNvSpPr/>
          <p:nvPr/>
        </p:nvSpPr>
        <p:spPr>
          <a:xfrm>
            <a:off x="6689954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FD8EAE3-D74C-BDD3-70C0-CB17171BEFCB}"/>
              </a:ext>
            </a:extLst>
          </p:cNvPr>
          <p:cNvSpPr/>
          <p:nvPr/>
        </p:nvSpPr>
        <p:spPr>
          <a:xfrm>
            <a:off x="3664306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35F956C-96BA-4301-2DB8-52A2C7ACDECC}"/>
              </a:ext>
            </a:extLst>
          </p:cNvPr>
          <p:cNvSpPr/>
          <p:nvPr/>
        </p:nvSpPr>
        <p:spPr>
          <a:xfrm>
            <a:off x="638658" y="65507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E9C74A-5279-B6E7-EBE8-C30C13E9D95E}"/>
              </a:ext>
            </a:extLst>
          </p:cNvPr>
          <p:cNvCxnSpPr>
            <a:cxnSpLocks/>
          </p:cNvCxnSpPr>
          <p:nvPr/>
        </p:nvCxnSpPr>
        <p:spPr>
          <a:xfrm flipV="1">
            <a:off x="4532632" y="78474"/>
            <a:ext cx="0" cy="1131568"/>
          </a:xfrm>
          <a:prstGeom prst="line">
            <a:avLst/>
          </a:prstGeom>
          <a:ln w="50800" cap="rnd">
            <a:solidFill>
              <a:srgbClr val="203E7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84358A3-E3DD-64B7-FF3F-DB8E48C8BA22}"/>
              </a:ext>
            </a:extLst>
          </p:cNvPr>
          <p:cNvSpPr/>
          <p:nvPr/>
        </p:nvSpPr>
        <p:spPr>
          <a:xfrm rot="5400000">
            <a:off x="2241798" y="-1171206"/>
            <a:ext cx="243652" cy="3969688"/>
          </a:xfrm>
          <a:prstGeom prst="rect">
            <a:avLst/>
          </a:prstGeom>
          <a:solidFill>
            <a:srgbClr val="6DD6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A picture containing drawing, food, room&#10;&#10;Description automatically generated">
            <a:extLst>
              <a:ext uri="{FF2B5EF4-FFF2-40B4-BE49-F238E27FC236}">
                <a16:creationId xmlns:a16="http://schemas.microsoft.com/office/drawing/2014/main" id="{62F7AC54-79AE-9AF8-F56E-F5C94202CA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602" y="5587387"/>
            <a:ext cx="1187063" cy="754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0A4722-E014-8D70-8705-BA8899A0922F}"/>
              </a:ext>
            </a:extLst>
          </p:cNvPr>
          <p:cNvSpPr txBox="1"/>
          <p:nvPr/>
        </p:nvSpPr>
        <p:spPr>
          <a:xfrm>
            <a:off x="298244" y="86518"/>
            <a:ext cx="525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3DAD"/>
                </a:solidFill>
                <a:latin typeface="Myriad Pro" panose="020B0503030403020204" pitchFamily="34" charset="0"/>
              </a:rPr>
              <a:t>Art/Design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63DD4A-5F47-8C79-ABD7-959554A32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516" y="932376"/>
            <a:ext cx="5708100" cy="37206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EA5EEC-30AA-2040-E735-CF1CF6F13BB6}"/>
              </a:ext>
            </a:extLst>
          </p:cNvPr>
          <p:cNvSpPr txBox="1"/>
          <p:nvPr/>
        </p:nvSpPr>
        <p:spPr>
          <a:xfrm>
            <a:off x="378780" y="5556292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Bradford's Seat-y of Culture - </a:t>
            </a:r>
            <a:r>
              <a:rPr lang="en-GB" dirty="0" err="1">
                <a:hlinkClick r:id="rId4"/>
              </a:rPr>
              <a:t>TrainEd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37238B4-7BB9-E09B-9808-8C7A47EB7B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658" y="1719791"/>
            <a:ext cx="3090623" cy="213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07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1D329-3E3A-8360-7B4C-EB3D774E6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B3F867-A005-B778-5095-450BB6CF4F52}"/>
              </a:ext>
            </a:extLst>
          </p:cNvPr>
          <p:cNvCxnSpPr>
            <a:cxnSpLocks/>
          </p:cNvCxnSpPr>
          <p:nvPr/>
        </p:nvCxnSpPr>
        <p:spPr>
          <a:xfrm>
            <a:off x="0" y="6664200"/>
            <a:ext cx="9798558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DDCFAC-5EAF-FB35-EAC4-423B73E295DD}"/>
              </a:ext>
            </a:extLst>
          </p:cNvPr>
          <p:cNvCxnSpPr>
            <a:cxnSpLocks/>
          </p:cNvCxnSpPr>
          <p:nvPr/>
        </p:nvCxnSpPr>
        <p:spPr>
          <a:xfrm>
            <a:off x="0" y="6596130"/>
            <a:ext cx="9795731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2A3B586D-47CD-7968-885B-669F3C39B06C}"/>
              </a:ext>
            </a:extLst>
          </p:cNvPr>
          <p:cNvSpPr/>
          <p:nvPr/>
        </p:nvSpPr>
        <p:spPr>
          <a:xfrm>
            <a:off x="9715602" y="65474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F22D96-6C8E-09D4-D579-34F8BE87C4C9}"/>
              </a:ext>
            </a:extLst>
          </p:cNvPr>
          <p:cNvSpPr/>
          <p:nvPr/>
        </p:nvSpPr>
        <p:spPr>
          <a:xfrm>
            <a:off x="6689954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EA6D084-0729-2AB5-50CE-032D3113D8B8}"/>
              </a:ext>
            </a:extLst>
          </p:cNvPr>
          <p:cNvSpPr/>
          <p:nvPr/>
        </p:nvSpPr>
        <p:spPr>
          <a:xfrm>
            <a:off x="3664306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9F8D800-BDE9-28AE-4D0D-548F1384BA68}"/>
              </a:ext>
            </a:extLst>
          </p:cNvPr>
          <p:cNvSpPr/>
          <p:nvPr/>
        </p:nvSpPr>
        <p:spPr>
          <a:xfrm>
            <a:off x="638658" y="65507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B4B7C6-F8E9-40D7-E619-54044D4C7D9B}"/>
              </a:ext>
            </a:extLst>
          </p:cNvPr>
          <p:cNvCxnSpPr>
            <a:cxnSpLocks/>
          </p:cNvCxnSpPr>
          <p:nvPr/>
        </p:nvCxnSpPr>
        <p:spPr>
          <a:xfrm flipV="1">
            <a:off x="4532632" y="78474"/>
            <a:ext cx="0" cy="1131568"/>
          </a:xfrm>
          <a:prstGeom prst="line">
            <a:avLst/>
          </a:prstGeom>
          <a:ln w="50800" cap="rnd">
            <a:solidFill>
              <a:srgbClr val="203E7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190F5C2-39FA-10AD-7B37-961BE112B7A7}"/>
              </a:ext>
            </a:extLst>
          </p:cNvPr>
          <p:cNvSpPr/>
          <p:nvPr/>
        </p:nvSpPr>
        <p:spPr>
          <a:xfrm rot="5400000">
            <a:off x="2241798" y="-1171206"/>
            <a:ext cx="243652" cy="3969688"/>
          </a:xfrm>
          <a:prstGeom prst="rect">
            <a:avLst/>
          </a:prstGeom>
          <a:solidFill>
            <a:srgbClr val="6DD6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A picture containing drawing, food, room&#10;&#10;Description automatically generated">
            <a:extLst>
              <a:ext uri="{FF2B5EF4-FFF2-40B4-BE49-F238E27FC236}">
                <a16:creationId xmlns:a16="http://schemas.microsoft.com/office/drawing/2014/main" id="{ECC4160B-C07B-FEBC-4642-CACDB50004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602" y="5587387"/>
            <a:ext cx="1187063" cy="754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33DF20-471C-E1C1-B820-471CB8D358DD}"/>
              </a:ext>
            </a:extLst>
          </p:cNvPr>
          <p:cNvSpPr txBox="1"/>
          <p:nvPr/>
        </p:nvSpPr>
        <p:spPr>
          <a:xfrm>
            <a:off x="298244" y="86518"/>
            <a:ext cx="525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3DAD"/>
                </a:solidFill>
                <a:latin typeface="Myriad Pro" panose="020B0503030403020204" pitchFamily="34" charset="0"/>
              </a:rPr>
              <a:t>English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AD6D7B-41A3-6A37-39F6-C04CA5AF9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445" y="1018572"/>
            <a:ext cx="5122995" cy="39056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1ECD076-3A36-B549-C70A-7A3C2D0834E1}"/>
              </a:ext>
            </a:extLst>
          </p:cNvPr>
          <p:cNvSpPr txBox="1"/>
          <p:nvPr/>
        </p:nvSpPr>
        <p:spPr>
          <a:xfrm>
            <a:off x="521792" y="5672993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Resources Archive - Platform</a:t>
            </a:r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20B39E3-D41A-AB28-8FA2-02F28D13C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09" y="2462118"/>
            <a:ext cx="4394198" cy="142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25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0ED39-6F26-C099-8F65-5BB57ABE3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6AFAC7-1378-C797-BF82-8FC5DF33CB4D}"/>
              </a:ext>
            </a:extLst>
          </p:cNvPr>
          <p:cNvCxnSpPr>
            <a:cxnSpLocks/>
          </p:cNvCxnSpPr>
          <p:nvPr/>
        </p:nvCxnSpPr>
        <p:spPr>
          <a:xfrm>
            <a:off x="0" y="6664200"/>
            <a:ext cx="9798558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0C4520-6AE8-1556-DE57-60EFA362641A}"/>
              </a:ext>
            </a:extLst>
          </p:cNvPr>
          <p:cNvCxnSpPr>
            <a:cxnSpLocks/>
          </p:cNvCxnSpPr>
          <p:nvPr/>
        </p:nvCxnSpPr>
        <p:spPr>
          <a:xfrm>
            <a:off x="0" y="6596130"/>
            <a:ext cx="9795731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174AF7D4-E726-58FB-C0F9-C542B8D0431C}"/>
              </a:ext>
            </a:extLst>
          </p:cNvPr>
          <p:cNvSpPr/>
          <p:nvPr/>
        </p:nvSpPr>
        <p:spPr>
          <a:xfrm>
            <a:off x="9715602" y="65474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6D2AC5E-BC9E-6BCD-44CE-5F08067D7105}"/>
              </a:ext>
            </a:extLst>
          </p:cNvPr>
          <p:cNvSpPr/>
          <p:nvPr/>
        </p:nvSpPr>
        <p:spPr>
          <a:xfrm>
            <a:off x="6689954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6C69A09-75C9-2D67-8940-1AFE5BE2FF43}"/>
              </a:ext>
            </a:extLst>
          </p:cNvPr>
          <p:cNvSpPr/>
          <p:nvPr/>
        </p:nvSpPr>
        <p:spPr>
          <a:xfrm>
            <a:off x="3664306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2850E94-3B4E-B9CA-C38D-B61BF5948FB4}"/>
              </a:ext>
            </a:extLst>
          </p:cNvPr>
          <p:cNvSpPr/>
          <p:nvPr/>
        </p:nvSpPr>
        <p:spPr>
          <a:xfrm>
            <a:off x="638658" y="65507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78AE65-6B63-F6F2-03D3-36EC014A859D}"/>
              </a:ext>
            </a:extLst>
          </p:cNvPr>
          <p:cNvCxnSpPr>
            <a:cxnSpLocks/>
          </p:cNvCxnSpPr>
          <p:nvPr/>
        </p:nvCxnSpPr>
        <p:spPr>
          <a:xfrm flipV="1">
            <a:off x="4532632" y="78474"/>
            <a:ext cx="0" cy="1131568"/>
          </a:xfrm>
          <a:prstGeom prst="line">
            <a:avLst/>
          </a:prstGeom>
          <a:ln w="50800" cap="rnd">
            <a:solidFill>
              <a:srgbClr val="203E7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48A4196-1986-0DC2-289C-FEBB21B65C74}"/>
              </a:ext>
            </a:extLst>
          </p:cNvPr>
          <p:cNvSpPr/>
          <p:nvPr/>
        </p:nvSpPr>
        <p:spPr>
          <a:xfrm rot="5400000">
            <a:off x="2241798" y="-1171206"/>
            <a:ext cx="243652" cy="3969688"/>
          </a:xfrm>
          <a:prstGeom prst="rect">
            <a:avLst/>
          </a:prstGeom>
          <a:solidFill>
            <a:srgbClr val="6DD6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A picture containing drawing, food, room&#10;&#10;Description automatically generated">
            <a:extLst>
              <a:ext uri="{FF2B5EF4-FFF2-40B4-BE49-F238E27FC236}">
                <a16:creationId xmlns:a16="http://schemas.microsoft.com/office/drawing/2014/main" id="{1DA0ACC9-E088-ACFF-DFEB-BCCE09C0E3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602" y="5587387"/>
            <a:ext cx="1187063" cy="754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9918B2-4A09-6CB2-3131-6D16657439C5}"/>
              </a:ext>
            </a:extLst>
          </p:cNvPr>
          <p:cNvSpPr txBox="1"/>
          <p:nvPr/>
        </p:nvSpPr>
        <p:spPr>
          <a:xfrm>
            <a:off x="298244" y="86518"/>
            <a:ext cx="525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3DAD"/>
                </a:solidFill>
                <a:latin typeface="Myriad Pro" panose="020B0503030403020204" pitchFamily="34" charset="0"/>
              </a:rPr>
              <a:t>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AFB6A0-BD9E-B0DE-D945-18579EAD8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818" y="1210042"/>
            <a:ext cx="6012719" cy="39759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02EF69-895D-04F3-D816-1BADAE055931}"/>
              </a:ext>
            </a:extLst>
          </p:cNvPr>
          <p:cNvSpPr txBox="1"/>
          <p:nvPr/>
        </p:nvSpPr>
        <p:spPr>
          <a:xfrm>
            <a:off x="298244" y="5811160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The Rail Industry | Scouts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1CA18C7-8BBA-27F7-3A42-BF0C4AFFA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28" y="2345648"/>
            <a:ext cx="4488578" cy="19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44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59964-7035-4499-C773-DFC273259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C120F4-E374-0604-64BF-C15BBA214BC3}"/>
              </a:ext>
            </a:extLst>
          </p:cNvPr>
          <p:cNvCxnSpPr>
            <a:cxnSpLocks/>
          </p:cNvCxnSpPr>
          <p:nvPr/>
        </p:nvCxnSpPr>
        <p:spPr>
          <a:xfrm>
            <a:off x="0" y="6664200"/>
            <a:ext cx="9798558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99DE2E-BB82-F01C-4F07-33FB8ED3F8FE}"/>
              </a:ext>
            </a:extLst>
          </p:cNvPr>
          <p:cNvCxnSpPr>
            <a:cxnSpLocks/>
          </p:cNvCxnSpPr>
          <p:nvPr/>
        </p:nvCxnSpPr>
        <p:spPr>
          <a:xfrm>
            <a:off x="0" y="6596130"/>
            <a:ext cx="9795731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49575D3-6C7D-1BDF-CB36-05EA47D7ACBC}"/>
              </a:ext>
            </a:extLst>
          </p:cNvPr>
          <p:cNvSpPr/>
          <p:nvPr/>
        </p:nvSpPr>
        <p:spPr>
          <a:xfrm>
            <a:off x="9715602" y="65474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54644E-AED5-B2C1-76BC-3C4E0F264E09}"/>
              </a:ext>
            </a:extLst>
          </p:cNvPr>
          <p:cNvSpPr/>
          <p:nvPr/>
        </p:nvSpPr>
        <p:spPr>
          <a:xfrm>
            <a:off x="6689954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ABFEB2B-D5B9-29DC-39B1-08DF2A4A1DBC}"/>
              </a:ext>
            </a:extLst>
          </p:cNvPr>
          <p:cNvSpPr/>
          <p:nvPr/>
        </p:nvSpPr>
        <p:spPr>
          <a:xfrm>
            <a:off x="3664306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BD3E0EC-0C7B-7352-F68D-DD66278808D6}"/>
              </a:ext>
            </a:extLst>
          </p:cNvPr>
          <p:cNvSpPr/>
          <p:nvPr/>
        </p:nvSpPr>
        <p:spPr>
          <a:xfrm>
            <a:off x="638658" y="65507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1907B7-FA58-DFF6-9D2F-0177B20725AD}"/>
              </a:ext>
            </a:extLst>
          </p:cNvPr>
          <p:cNvCxnSpPr>
            <a:cxnSpLocks/>
          </p:cNvCxnSpPr>
          <p:nvPr/>
        </p:nvCxnSpPr>
        <p:spPr>
          <a:xfrm flipV="1">
            <a:off x="4532632" y="78474"/>
            <a:ext cx="0" cy="1131568"/>
          </a:xfrm>
          <a:prstGeom prst="line">
            <a:avLst/>
          </a:prstGeom>
          <a:ln w="50800" cap="rnd">
            <a:solidFill>
              <a:srgbClr val="203E7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2B9E183-A63E-780E-4CCD-0F8C95A3EB11}"/>
              </a:ext>
            </a:extLst>
          </p:cNvPr>
          <p:cNvSpPr/>
          <p:nvPr/>
        </p:nvSpPr>
        <p:spPr>
          <a:xfrm rot="5400000">
            <a:off x="2241798" y="-1171206"/>
            <a:ext cx="243652" cy="3969688"/>
          </a:xfrm>
          <a:prstGeom prst="rect">
            <a:avLst/>
          </a:prstGeom>
          <a:solidFill>
            <a:srgbClr val="6DD6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A picture containing drawing, food, room&#10;&#10;Description automatically generated">
            <a:extLst>
              <a:ext uri="{FF2B5EF4-FFF2-40B4-BE49-F238E27FC236}">
                <a16:creationId xmlns:a16="http://schemas.microsoft.com/office/drawing/2014/main" id="{49AC95D4-6C14-D346-8203-AD748C5105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602" y="5587387"/>
            <a:ext cx="1187063" cy="754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E46F35-9267-728F-E770-FB9F85183565}"/>
              </a:ext>
            </a:extLst>
          </p:cNvPr>
          <p:cNvSpPr txBox="1"/>
          <p:nvPr/>
        </p:nvSpPr>
        <p:spPr>
          <a:xfrm>
            <a:off x="298244" y="86518"/>
            <a:ext cx="525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3DAD"/>
                </a:solidFill>
                <a:latin typeface="Myriad Pro" panose="020B0503030403020204" pitchFamily="34" charset="0"/>
              </a:rPr>
              <a:t>Maths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122162-1BD7-028E-E6D7-5B6792AEB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502" y="459479"/>
            <a:ext cx="3484976" cy="47166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DB853C-0273-C100-7CA9-6A52D4A86922}"/>
              </a:ext>
            </a:extLst>
          </p:cNvPr>
          <p:cNvSpPr txBox="1"/>
          <p:nvPr/>
        </p:nvSpPr>
        <p:spPr>
          <a:xfrm>
            <a:off x="652007" y="5381314"/>
            <a:ext cx="60940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Reasoning Express - Engagement with the Railway Through Maths - </a:t>
            </a:r>
            <a:r>
              <a:rPr lang="en-GB" dirty="0" err="1">
                <a:hlinkClick r:id="rId4"/>
              </a:rPr>
              <a:t>TrainEd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2485EE-D9A4-D48D-602A-6B312DABB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312" y="2090808"/>
            <a:ext cx="3090623" cy="213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12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0AEAF-6617-A85A-4FF3-204D273DF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1ABF3F-9FD6-D77A-55E9-B9811588B0DD}"/>
              </a:ext>
            </a:extLst>
          </p:cNvPr>
          <p:cNvCxnSpPr>
            <a:cxnSpLocks/>
          </p:cNvCxnSpPr>
          <p:nvPr/>
        </p:nvCxnSpPr>
        <p:spPr>
          <a:xfrm>
            <a:off x="0" y="6664200"/>
            <a:ext cx="9798558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44B068-E5CE-79BA-E93E-BEAC7ED90A46}"/>
              </a:ext>
            </a:extLst>
          </p:cNvPr>
          <p:cNvCxnSpPr>
            <a:cxnSpLocks/>
          </p:cNvCxnSpPr>
          <p:nvPr/>
        </p:nvCxnSpPr>
        <p:spPr>
          <a:xfrm>
            <a:off x="0" y="6596130"/>
            <a:ext cx="9795731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F1336BF-E91B-EDAD-CF90-CCDAE0C80F0B}"/>
              </a:ext>
            </a:extLst>
          </p:cNvPr>
          <p:cNvSpPr/>
          <p:nvPr/>
        </p:nvSpPr>
        <p:spPr>
          <a:xfrm>
            <a:off x="9715602" y="65474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900D37A-C689-DFC6-B48A-33174286BDA2}"/>
              </a:ext>
            </a:extLst>
          </p:cNvPr>
          <p:cNvSpPr/>
          <p:nvPr/>
        </p:nvSpPr>
        <p:spPr>
          <a:xfrm>
            <a:off x="6689954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85E5651-F34A-5F22-5011-6D05711E47FD}"/>
              </a:ext>
            </a:extLst>
          </p:cNvPr>
          <p:cNvSpPr/>
          <p:nvPr/>
        </p:nvSpPr>
        <p:spPr>
          <a:xfrm>
            <a:off x="3664306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D24711-4AE8-171F-6190-AE9D3299FBE1}"/>
              </a:ext>
            </a:extLst>
          </p:cNvPr>
          <p:cNvSpPr/>
          <p:nvPr/>
        </p:nvSpPr>
        <p:spPr>
          <a:xfrm>
            <a:off x="638658" y="65507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C3CF476-4E8A-0233-375C-FDF7B207CF47}"/>
              </a:ext>
            </a:extLst>
          </p:cNvPr>
          <p:cNvCxnSpPr>
            <a:cxnSpLocks/>
          </p:cNvCxnSpPr>
          <p:nvPr/>
        </p:nvCxnSpPr>
        <p:spPr>
          <a:xfrm flipV="1">
            <a:off x="4532632" y="78474"/>
            <a:ext cx="0" cy="1131568"/>
          </a:xfrm>
          <a:prstGeom prst="line">
            <a:avLst/>
          </a:prstGeom>
          <a:ln w="50800" cap="rnd">
            <a:solidFill>
              <a:srgbClr val="203E7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B65767E-7F52-A3EB-EC5E-985765F1E3EB}"/>
              </a:ext>
            </a:extLst>
          </p:cNvPr>
          <p:cNvSpPr/>
          <p:nvPr/>
        </p:nvSpPr>
        <p:spPr>
          <a:xfrm rot="5400000">
            <a:off x="2241798" y="-1171206"/>
            <a:ext cx="243652" cy="3969688"/>
          </a:xfrm>
          <a:prstGeom prst="rect">
            <a:avLst/>
          </a:prstGeom>
          <a:solidFill>
            <a:srgbClr val="6DD6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A picture containing drawing, food, room&#10;&#10;Description automatically generated">
            <a:extLst>
              <a:ext uri="{FF2B5EF4-FFF2-40B4-BE49-F238E27FC236}">
                <a16:creationId xmlns:a16="http://schemas.microsoft.com/office/drawing/2014/main" id="{DE3027CC-9AFC-EAF8-8F33-E08CFE0D0C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602" y="5587387"/>
            <a:ext cx="1187063" cy="754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077EAD-9DBA-71A7-B198-4B13A38F777A}"/>
              </a:ext>
            </a:extLst>
          </p:cNvPr>
          <p:cNvSpPr txBox="1"/>
          <p:nvPr/>
        </p:nvSpPr>
        <p:spPr>
          <a:xfrm>
            <a:off x="298244" y="86518"/>
            <a:ext cx="525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3DAD"/>
                </a:solidFill>
                <a:latin typeface="Myriad Pro" panose="020B0503030403020204" pitchFamily="34" charset="0"/>
              </a:rPr>
              <a:t>MFL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FFC029-C609-CC66-3189-D72936F0CE5D}"/>
              </a:ext>
            </a:extLst>
          </p:cNvPr>
          <p:cNvSpPr txBox="1"/>
          <p:nvPr/>
        </p:nvSpPr>
        <p:spPr>
          <a:xfrm>
            <a:off x="521792" y="5672993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Resources Archive - Platform</a:t>
            </a:r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52D6D20-3EED-361E-495A-606737409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09" y="2462118"/>
            <a:ext cx="4394198" cy="14234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D4F402-3235-952C-99C6-40805EF88B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007" y="1062903"/>
            <a:ext cx="5343189" cy="397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15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0933E-E481-141C-EB54-22C26481D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EBBBCD-1A4D-9E73-9A58-65792EFACC1C}"/>
              </a:ext>
            </a:extLst>
          </p:cNvPr>
          <p:cNvCxnSpPr>
            <a:cxnSpLocks/>
          </p:cNvCxnSpPr>
          <p:nvPr/>
        </p:nvCxnSpPr>
        <p:spPr>
          <a:xfrm>
            <a:off x="0" y="6664200"/>
            <a:ext cx="9798558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847187-3329-495E-9C3B-DFAF629DB71E}"/>
              </a:ext>
            </a:extLst>
          </p:cNvPr>
          <p:cNvCxnSpPr>
            <a:cxnSpLocks/>
          </p:cNvCxnSpPr>
          <p:nvPr/>
        </p:nvCxnSpPr>
        <p:spPr>
          <a:xfrm>
            <a:off x="0" y="6596130"/>
            <a:ext cx="9795731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BE9A6C62-C0C1-1D2B-EC6C-D2829E25EDDA}"/>
              </a:ext>
            </a:extLst>
          </p:cNvPr>
          <p:cNvSpPr/>
          <p:nvPr/>
        </p:nvSpPr>
        <p:spPr>
          <a:xfrm>
            <a:off x="9715602" y="65474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A3613E0-CD1B-25C4-04F3-DEFB8435E233}"/>
              </a:ext>
            </a:extLst>
          </p:cNvPr>
          <p:cNvSpPr/>
          <p:nvPr/>
        </p:nvSpPr>
        <p:spPr>
          <a:xfrm>
            <a:off x="6689954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B6AFB4-BAA6-9F59-1DF1-0C07730FEE8F}"/>
              </a:ext>
            </a:extLst>
          </p:cNvPr>
          <p:cNvSpPr/>
          <p:nvPr/>
        </p:nvSpPr>
        <p:spPr>
          <a:xfrm>
            <a:off x="3664306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4846A85-78DE-9504-1E24-5B2C9615843C}"/>
              </a:ext>
            </a:extLst>
          </p:cNvPr>
          <p:cNvSpPr/>
          <p:nvPr/>
        </p:nvSpPr>
        <p:spPr>
          <a:xfrm>
            <a:off x="638658" y="65507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6FEAF2-15EF-AF8C-CAA7-4332457FD86B}"/>
              </a:ext>
            </a:extLst>
          </p:cNvPr>
          <p:cNvCxnSpPr>
            <a:cxnSpLocks/>
          </p:cNvCxnSpPr>
          <p:nvPr/>
        </p:nvCxnSpPr>
        <p:spPr>
          <a:xfrm flipV="1">
            <a:off x="4532632" y="78474"/>
            <a:ext cx="0" cy="1131568"/>
          </a:xfrm>
          <a:prstGeom prst="line">
            <a:avLst/>
          </a:prstGeom>
          <a:ln w="50800" cap="rnd">
            <a:solidFill>
              <a:srgbClr val="203E7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291A290-2664-A42F-08EE-EE8E0F8AF491}"/>
              </a:ext>
            </a:extLst>
          </p:cNvPr>
          <p:cNvSpPr/>
          <p:nvPr/>
        </p:nvSpPr>
        <p:spPr>
          <a:xfrm rot="5400000">
            <a:off x="2241798" y="-1171206"/>
            <a:ext cx="243652" cy="3969688"/>
          </a:xfrm>
          <a:prstGeom prst="rect">
            <a:avLst/>
          </a:prstGeom>
          <a:solidFill>
            <a:srgbClr val="6DD6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A picture containing drawing, food, room&#10;&#10;Description automatically generated">
            <a:extLst>
              <a:ext uri="{FF2B5EF4-FFF2-40B4-BE49-F238E27FC236}">
                <a16:creationId xmlns:a16="http://schemas.microsoft.com/office/drawing/2014/main" id="{3B2F0E4C-F3A0-44E5-48AC-E58FD1AA4C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602" y="5587387"/>
            <a:ext cx="1187063" cy="754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F8A332-8BF8-17B8-5136-EBD7AD7BDFB5}"/>
              </a:ext>
            </a:extLst>
          </p:cNvPr>
          <p:cNvSpPr txBox="1"/>
          <p:nvPr/>
        </p:nvSpPr>
        <p:spPr>
          <a:xfrm>
            <a:off x="298244" y="86518"/>
            <a:ext cx="525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3DAD"/>
                </a:solidFill>
                <a:latin typeface="Myriad Pro" panose="020B0503030403020204" pitchFamily="34" charset="0"/>
              </a:rPr>
              <a:t>Geography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D5C554-F30A-4F99-EDDC-DDE394DD7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954" y="1286077"/>
            <a:ext cx="4760836" cy="31131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93D491-2AB4-A8B5-C0BA-2D2B52969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640" y="2230216"/>
            <a:ext cx="4154996" cy="15628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DD31098-E7DF-14C2-BB00-0639E2CE89E9}"/>
              </a:ext>
            </a:extLst>
          </p:cNvPr>
          <p:cNvSpPr txBox="1"/>
          <p:nvPr/>
        </p:nvSpPr>
        <p:spPr>
          <a:xfrm>
            <a:off x="298244" y="5796856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Looe Pirate Trail - Devon and Cornwall Rail Partnership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4122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2BDA3-711F-FA5F-484D-25B184C6A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DD85AC-B558-ACDF-8583-1CDEDF6E8CC6}"/>
              </a:ext>
            </a:extLst>
          </p:cNvPr>
          <p:cNvCxnSpPr>
            <a:cxnSpLocks/>
          </p:cNvCxnSpPr>
          <p:nvPr/>
        </p:nvCxnSpPr>
        <p:spPr>
          <a:xfrm>
            <a:off x="0" y="6664200"/>
            <a:ext cx="9798558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519AEF-540A-03CD-3CEC-68A5842FAB3C}"/>
              </a:ext>
            </a:extLst>
          </p:cNvPr>
          <p:cNvCxnSpPr>
            <a:cxnSpLocks/>
          </p:cNvCxnSpPr>
          <p:nvPr/>
        </p:nvCxnSpPr>
        <p:spPr>
          <a:xfrm>
            <a:off x="0" y="6596130"/>
            <a:ext cx="9795731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E2F1447E-7C5E-B055-EADC-33427DD55EDA}"/>
              </a:ext>
            </a:extLst>
          </p:cNvPr>
          <p:cNvSpPr/>
          <p:nvPr/>
        </p:nvSpPr>
        <p:spPr>
          <a:xfrm>
            <a:off x="9715602" y="65474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1E803E8-AA03-D9F2-927A-5E6E58117243}"/>
              </a:ext>
            </a:extLst>
          </p:cNvPr>
          <p:cNvSpPr/>
          <p:nvPr/>
        </p:nvSpPr>
        <p:spPr>
          <a:xfrm>
            <a:off x="6689954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92FC372-8533-EB91-6561-497C7B87512B}"/>
              </a:ext>
            </a:extLst>
          </p:cNvPr>
          <p:cNvSpPr/>
          <p:nvPr/>
        </p:nvSpPr>
        <p:spPr>
          <a:xfrm>
            <a:off x="3664306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49B79F5-3037-E807-107C-20F63E32A0DC}"/>
              </a:ext>
            </a:extLst>
          </p:cNvPr>
          <p:cNvSpPr/>
          <p:nvPr/>
        </p:nvSpPr>
        <p:spPr>
          <a:xfrm>
            <a:off x="638658" y="65507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DFA755-5037-C57E-3CB1-5A555ADAEC13}"/>
              </a:ext>
            </a:extLst>
          </p:cNvPr>
          <p:cNvCxnSpPr>
            <a:cxnSpLocks/>
          </p:cNvCxnSpPr>
          <p:nvPr/>
        </p:nvCxnSpPr>
        <p:spPr>
          <a:xfrm flipV="1">
            <a:off x="4532632" y="78474"/>
            <a:ext cx="0" cy="1131568"/>
          </a:xfrm>
          <a:prstGeom prst="line">
            <a:avLst/>
          </a:prstGeom>
          <a:ln w="50800" cap="rnd">
            <a:solidFill>
              <a:srgbClr val="203E7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0DC7693-0E96-A274-9061-5F5CF4BCFAC4}"/>
              </a:ext>
            </a:extLst>
          </p:cNvPr>
          <p:cNvSpPr/>
          <p:nvPr/>
        </p:nvSpPr>
        <p:spPr>
          <a:xfrm rot="5400000">
            <a:off x="2241798" y="-1171206"/>
            <a:ext cx="243652" cy="3969688"/>
          </a:xfrm>
          <a:prstGeom prst="rect">
            <a:avLst/>
          </a:prstGeom>
          <a:solidFill>
            <a:srgbClr val="6DD6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A picture containing drawing, food, room&#10;&#10;Description automatically generated">
            <a:extLst>
              <a:ext uri="{FF2B5EF4-FFF2-40B4-BE49-F238E27FC236}">
                <a16:creationId xmlns:a16="http://schemas.microsoft.com/office/drawing/2014/main" id="{0DFB7BDF-024F-48B7-AD7F-07BB2550F5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602" y="5587387"/>
            <a:ext cx="1187063" cy="754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6747E-8C7F-805E-B73D-C3E5E9184EAD}"/>
              </a:ext>
            </a:extLst>
          </p:cNvPr>
          <p:cNvSpPr txBox="1"/>
          <p:nvPr/>
        </p:nvSpPr>
        <p:spPr>
          <a:xfrm>
            <a:off x="298244" y="86518"/>
            <a:ext cx="525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3DAD"/>
                </a:solidFill>
                <a:latin typeface="Myriad Pro" panose="020B0503030403020204" pitchFamily="34" charset="0"/>
              </a:rPr>
              <a:t>History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AE83FB-FCE7-DE17-7392-DDDBE3E9C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49" y="2555226"/>
            <a:ext cx="3415913" cy="17696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11D286-6083-CEF9-79E6-3B41A2974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8004" y="1176450"/>
            <a:ext cx="5944535" cy="415661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E879C59-3414-A694-1A88-453C15770239}"/>
              </a:ext>
            </a:extLst>
          </p:cNvPr>
          <p:cNvSpPr txBox="1"/>
          <p:nvPr/>
        </p:nvSpPr>
        <p:spPr>
          <a:xfrm>
            <a:off x="250303" y="4732072"/>
            <a:ext cx="4647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The Stockton and Darlington Railway Toolkit and Class Challenge - Tees Valley Museums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D585F3-9F6F-6438-A4C4-E90AD487E755}"/>
              </a:ext>
            </a:extLst>
          </p:cNvPr>
          <p:cNvSpPr txBox="1"/>
          <p:nvPr/>
        </p:nvSpPr>
        <p:spPr>
          <a:xfrm>
            <a:off x="298244" y="5760011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Education materials – Railway 200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237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RailNet PP template 2020 (temp)" id="{1F775548-C908-4486-BEEE-617FC6CF514E}" vid="{81200457-4229-4975-BD0E-72D8792140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CRN PowerPoint (blank)</Template>
  <TotalTime>8539</TotalTime>
  <Words>78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Bennett</dc:creator>
  <cp:lastModifiedBy>Karen Bennett</cp:lastModifiedBy>
  <cp:revision>24</cp:revision>
  <dcterms:created xsi:type="dcterms:W3CDTF">2023-03-16T14:46:24Z</dcterms:created>
  <dcterms:modified xsi:type="dcterms:W3CDTF">2025-10-15T08:55:49Z</dcterms:modified>
</cp:coreProperties>
</file>