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2D_1E1C2E2.xml" ContentType="application/vnd.ms-powerpoint.comments+xml"/>
  <Override PartName="/ppt/comments/modernComment_12E_C633A73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</p:sldMasterIdLst>
  <p:notesMasterIdLst>
    <p:notesMasterId r:id="rId18"/>
  </p:notesMasterIdLst>
  <p:handoutMasterIdLst>
    <p:handoutMasterId r:id="rId19"/>
  </p:handoutMasterIdLst>
  <p:sldIdLst>
    <p:sldId id="274" r:id="rId5"/>
    <p:sldId id="303" r:id="rId6"/>
    <p:sldId id="281" r:id="rId7"/>
    <p:sldId id="291" r:id="rId8"/>
    <p:sldId id="301" r:id="rId9"/>
    <p:sldId id="292" r:id="rId10"/>
    <p:sldId id="302" r:id="rId11"/>
    <p:sldId id="295" r:id="rId12"/>
    <p:sldId id="296" r:id="rId13"/>
    <p:sldId id="287" r:id="rId14"/>
    <p:sldId id="299" r:id="rId15"/>
    <p:sldId id="300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 Text Boxes" id="{C5BB9270-E2E1-474E-8C4E-470F069B7877}">
          <p14:sldIdLst>
            <p14:sldId id="274"/>
            <p14:sldId id="303"/>
            <p14:sldId id="281"/>
            <p14:sldId id="291"/>
            <p14:sldId id="301"/>
            <p14:sldId id="292"/>
            <p14:sldId id="302"/>
            <p14:sldId id="295"/>
            <p14:sldId id="296"/>
            <p14:sldId id="287"/>
            <p14:sldId id="299"/>
            <p14:sldId id="300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8CD608-CB29-052C-AA00-C48047D0EB68}" name="Ece de Waal" initials="Ed" userId="S::Ece.deWaal@four.agency::7838f772-1fd8-419e-a530-4079fde4c52f" providerId="AD"/>
  <p188:author id="{F26AD518-F659-631C-869F-5DE28CB58D3F}" name="Donna Mitchell" initials="DM" userId="S::DMitch22@networkrail.co.uk::06e20392-0334-47aa-ba43-66cf3a857a2a" providerId="AD"/>
  <p188:author id="{BFA60D1E-3BF3-EB81-E99C-60CBF7B8DA51}" name="Imogen Dunn" initials="ID" userId="S::Imogen.Dunn@four.agency::da883e10-7fd7-4679-87e5-92014bdd2bf9" providerId="AD"/>
  <p188:author id="{5DBCE39E-7C38-2152-BBF4-88B0AB325301}" name="Gemma Howe" initials="GH" userId="S::GHowe1@networkrail.co.uk::e464a757-9a62-45df-b8da-cd91550994c5" providerId="AD"/>
  <p188:author id="{2CDF19C5-827D-8621-9774-0BF9EFA4D5F4}" name="Evangeline Quek" initials="EQ" userId="S::Evangeline.Quek@four.agency::b38f8a5e-3e22-404d-9cb6-b5def6ee30c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6F"/>
    <a:srgbClr val="F07E23"/>
    <a:srgbClr val="898989"/>
    <a:srgbClr val="951B81"/>
    <a:srgbClr val="482683"/>
    <a:srgbClr val="007981"/>
    <a:srgbClr val="51ACB8"/>
    <a:srgbClr val="70B397"/>
    <a:srgbClr val="8B60A0"/>
    <a:srgbClr val="8DC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3" autoAdjust="0"/>
  </p:normalViewPr>
  <p:slideViewPr>
    <p:cSldViewPr snapToGrid="0" showGuides="1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modernComment_12D_1E1C2E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1B631BA-A6BF-495A-B137-C1B59B859824}" authorId="{5DBCE39E-7C38-2152-BBF4-88B0AB325301}" created="2026-05-27T08:45:30.173">
    <pc:sldMkLst xmlns:pc="http://schemas.microsoft.com/office/powerpoint/2013/main/command">
      <pc:docMk/>
      <pc:sldMk cId="31572706" sldId="301"/>
    </pc:sldMkLst>
    <p188:txBody>
      <a:bodyPr/>
      <a:lstStyle/>
      <a:p>
        <a:r>
          <a:rPr lang="en-GB"/>
          <a:t>I included this slide as I thought it was best to break up the films and give a chance to talk about how they are used as a resource.</a:t>
        </a:r>
      </a:p>
    </p188:txBody>
  </p188:cm>
</p188:cmLst>
</file>

<file path=ppt/comments/modernComment_12E_C633A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C3903C-691B-4132-987B-70F92954A0EA}" authorId="{5DBCE39E-7C38-2152-BBF4-88B0AB325301}" created="2026-05-27T08:44:50.674">
    <pc:sldMkLst xmlns:pc="http://schemas.microsoft.com/office/powerpoint/2013/main/command">
      <pc:docMk/>
      <pc:sldMk cId="207829619" sldId="302"/>
    </pc:sldMkLst>
    <p188:txBody>
      <a:bodyPr/>
      <a:lstStyle/>
      <a:p>
        <a:r>
          <a:rPr lang="en-GB"/>
          <a:t>I can talk about both KS3 and KS4 in the middle of the two films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47234-F741-423B-B336-1B8A9B2BAFB1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3AEB3-B81B-4ED9-B214-8605DB9A6A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883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5424F-E449-4824-921F-55F0BB15E53D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05F73-A141-4BC2-903A-E12D05ECF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07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05F73-A141-4BC2-903A-E12D05ECF9E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570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05F73-A141-4BC2-903A-E12D05ECF9E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307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F1B40-5CC0-6D21-2286-9022F4BEA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F0A518-24A3-9E74-09A9-B05F4EC60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2EA36A-DB22-24CD-E604-1795913D4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AC539-F225-7477-19B6-8CD2D37136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05F73-A141-4BC2-903A-E12D05ECF9E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04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Centre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  <p:grpSp>
        <p:nvGrpSpPr>
          <p:cNvPr id="2" name="Group 1"/>
          <p:cNvGrpSpPr>
            <a:grpSpLocks noChangeAspect="1"/>
          </p:cNvGrpSpPr>
          <p:nvPr userDrawn="1"/>
        </p:nvGrpSpPr>
        <p:grpSpPr>
          <a:xfrm>
            <a:off x="0" y="3085472"/>
            <a:ext cx="12188080" cy="1273356"/>
            <a:chOff x="1" y="2707477"/>
            <a:chExt cx="11904616" cy="1243741"/>
          </a:xfrm>
        </p:grpSpPr>
        <p:pic>
          <p:nvPicPr>
            <p:cNvPr id="35" name="Picture 3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46282" y="1561197"/>
              <a:ext cx="1243739" cy="353630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360"/>
            <a:stretch/>
          </p:blipFill>
          <p:spPr>
            <a:xfrm rot="5400000">
              <a:off x="10634893" y="2681494"/>
              <a:ext cx="1243739" cy="12957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682585" y="1561196"/>
              <a:ext cx="1243739" cy="353630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18887" y="1561196"/>
              <a:ext cx="1243739" cy="3536302"/>
            </a:xfrm>
            <a:prstGeom prst="rect">
              <a:avLst/>
            </a:prstGeom>
          </p:spPr>
        </p:pic>
      </p:grp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73914A46-E48C-4791-BB70-79C401EB7A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14171" y="1501151"/>
            <a:ext cx="4963658" cy="4320073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00" baseline="0">
                <a:solidFill>
                  <a:srgbClr val="00517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This is an example of a headline.</a:t>
            </a:r>
          </a:p>
        </p:txBody>
      </p:sp>
    </p:spTree>
    <p:extLst>
      <p:ext uri="{BB962C8B-B14F-4D97-AF65-F5344CB8AC3E}">
        <p14:creationId xmlns:p14="http://schemas.microsoft.com/office/powerpoint/2010/main" val="2456694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  <p:grpSp>
        <p:nvGrpSpPr>
          <p:cNvPr id="21" name="Group 20"/>
          <p:cNvGrpSpPr/>
          <p:nvPr userDrawn="1"/>
        </p:nvGrpSpPr>
        <p:grpSpPr>
          <a:xfrm>
            <a:off x="11431437" y="928688"/>
            <a:ext cx="413030" cy="5181555"/>
            <a:chOff x="11431437" y="928688"/>
            <a:chExt cx="413030" cy="5181555"/>
          </a:xfrm>
        </p:grpSpPr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23453"/>
            <a:stretch/>
          </p:blipFill>
          <p:spPr>
            <a:xfrm rot="10800000">
              <a:off x="11431437" y="928688"/>
              <a:ext cx="413030" cy="259888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39800" r="-2857" b="3236"/>
            <a:stretch/>
          </p:blipFill>
          <p:spPr>
            <a:xfrm rot="10800000">
              <a:off x="11431437" y="3493392"/>
              <a:ext cx="413030" cy="26168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10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5882866" y="0"/>
            <a:ext cx="413030" cy="6862274"/>
            <a:chOff x="346345" y="0"/>
            <a:chExt cx="413030" cy="6862274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10800000">
              <a:off x="346345" y="0"/>
              <a:ext cx="413030" cy="3527576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23429" r="-2857" b="3236"/>
            <a:stretch/>
          </p:blipFill>
          <p:spPr>
            <a:xfrm rot="10800000">
              <a:off x="346345" y="3493393"/>
              <a:ext cx="413030" cy="3368881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8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9408" y="5731445"/>
            <a:ext cx="12182592" cy="415480"/>
            <a:chOff x="9408" y="5628893"/>
            <a:chExt cx="12182592" cy="41548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1566681" y="4071620"/>
              <a:ext cx="413030" cy="35275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5060073" y="4071620"/>
              <a:ext cx="413030" cy="352757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8549745" y="4074070"/>
              <a:ext cx="413030" cy="3527576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7" t="59610" r="-3336" b="3236"/>
            <a:stretch/>
          </p:blipFill>
          <p:spPr>
            <a:xfrm rot="5400000">
              <a:off x="11131178" y="4982927"/>
              <a:ext cx="414856" cy="17067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269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il Bel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9408" y="4279047"/>
            <a:ext cx="12182592" cy="415480"/>
            <a:chOff x="9408" y="5628893"/>
            <a:chExt cx="12182592" cy="41548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1566681" y="4071620"/>
              <a:ext cx="413030" cy="35275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5060073" y="4071620"/>
              <a:ext cx="413030" cy="352757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6" t="19975" r="-2857" b="3236"/>
            <a:stretch/>
          </p:blipFill>
          <p:spPr>
            <a:xfrm rot="5400000">
              <a:off x="8549745" y="4074070"/>
              <a:ext cx="413030" cy="3527576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547" t="59610" r="-3336" b="3236"/>
            <a:stretch/>
          </p:blipFill>
          <p:spPr>
            <a:xfrm rot="5400000">
              <a:off x="11131178" y="4982927"/>
              <a:ext cx="414856" cy="17067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964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028B7B-11F0-4B21-9921-6AC4570BEF2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80" y="0"/>
            <a:ext cx="1985319" cy="9114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20E629-38C3-49E6-8411-165FE28F0FB3}"/>
              </a:ext>
            </a:extLst>
          </p:cNvPr>
          <p:cNvSpPr/>
          <p:nvPr userDrawn="1"/>
        </p:nvSpPr>
        <p:spPr>
          <a:xfrm>
            <a:off x="1960" y="-2006571"/>
            <a:ext cx="12188080" cy="1895095"/>
          </a:xfrm>
          <a:prstGeom prst="rect">
            <a:avLst/>
          </a:prstGeom>
          <a:solidFill>
            <a:srgbClr val="00517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08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USER NOTE: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you want to copy content in from another deck you will need to change the background layout. </a:t>
            </a:r>
          </a:p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do this:</a:t>
            </a:r>
          </a:p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cut and paste your content into the slide deck</a:t>
            </a:r>
          </a:p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right-click and hover over the ‘layout’ option on the drop-down menu</a:t>
            </a:r>
          </a:p>
          <a:p>
            <a:pPr marL="720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select one of the track-based backgrounds available</a:t>
            </a: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6D769B-680E-37FF-2E9C-8BC05E2A2FF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36412" y="190500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FA1F5A-6523-5F25-1618-5C902086330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6" t="-12895" r="-1863" b="-7172"/>
          <a:stretch>
            <a:fillRect/>
          </a:stretch>
        </p:blipFill>
        <p:spPr bwMode="auto">
          <a:xfrm>
            <a:off x="191753" y="62333"/>
            <a:ext cx="1923742" cy="56113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019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5" r:id="rId2"/>
    <p:sldLayoutId id="2147483708" r:id="rId3"/>
    <p:sldLayoutId id="2147483709" r:id="rId4"/>
    <p:sldLayoutId id="2147483714" r:id="rId5"/>
    <p:sldLayoutId id="2147483716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65">
          <p15:clr>
            <a:srgbClr val="F26B43"/>
          </p15:clr>
        </p15:guide>
        <p15:guide id="2" pos="74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ia.Clent@networkrail.co.u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witchedonrailsafety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vI0bQ0Ocy8?start=1&amp;feature=oembed" TargetMode="External"/><Relationship Id="rId4" Type="http://schemas.openxmlformats.org/officeDocument/2006/relationships/hyperlink" Target="https://www.youtube.com/watch?v=QvI0bQ0Ocy8&amp;t=1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D_1E1C2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QvI0bQ0Ocy8&amp;t=1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H1O1zNlg8E?start=1&amp;feature=oembed" TargetMode="External"/><Relationship Id="rId4" Type="http://schemas.openxmlformats.org/officeDocument/2006/relationships/hyperlink" Target="https://www.youtube.com/watch?v=lH1O1zNlg8E&amp;t=1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H1O1zNlg8E&amp;t=1s" TargetMode="External"/><Relationship Id="rId2" Type="http://schemas.microsoft.com/office/2018/10/relationships/comments" Target="../comments/modernComment_12E_C633A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46HtBdO2WY?feature=oembed" TargetMode="External"/><Relationship Id="rId4" Type="http://schemas.openxmlformats.org/officeDocument/2006/relationships/hyperlink" Target="https://www.youtube.com/watch?v=b46HtBdO2W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switchedonrailsafety.co.uk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140F2B-CF17-494F-BA14-0FCC6E9E0F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4C2BE-9C68-41C1-A5DE-5A69F5292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62730" y="4578441"/>
            <a:ext cx="6246738" cy="454198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GB" sz="3200" dirty="0">
                <a:latin typeface="Arial"/>
                <a:cs typeface="Arial"/>
              </a:rPr>
              <a:t>Rail Safety Education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EE0CF3-8755-D47C-961D-FA1587DE952F}"/>
              </a:ext>
            </a:extLst>
          </p:cNvPr>
          <p:cNvSpPr txBox="1"/>
          <p:nvPr/>
        </p:nvSpPr>
        <p:spPr>
          <a:xfrm>
            <a:off x="1169581" y="5032639"/>
            <a:ext cx="10233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D6F"/>
                </a:solidFill>
              </a:rPr>
              <a:t>A ready to use resource for schools to support upcoming PSHE curriculum changes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9E79CA2-8C21-C355-ECE6-70742D9EC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6" t="-12895" r="-1863" b="-7172"/>
          <a:stretch>
            <a:fillRect/>
          </a:stretch>
        </p:blipFill>
        <p:spPr bwMode="auto">
          <a:xfrm>
            <a:off x="3686175" y="2999643"/>
            <a:ext cx="4862401" cy="139460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80427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C06181-4782-9C81-9B16-B9EB7C130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9DDE76-F029-6686-D882-B462A456300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4A07D4-402D-0AB2-BB50-F40DC003A586}"/>
              </a:ext>
            </a:extLst>
          </p:cNvPr>
          <p:cNvSpPr txBox="1"/>
          <p:nvPr/>
        </p:nvSpPr>
        <p:spPr>
          <a:xfrm>
            <a:off x="970847" y="1314133"/>
            <a:ext cx="10036756" cy="477054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>
                <a:solidFill>
                  <a:srgbClr val="004D6F"/>
                </a:solidFill>
              </a:rPr>
              <a:t>BREAKOUT ACTIVITY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ADF611-DBAE-8A9D-38AD-45082E24EFC3}"/>
              </a:ext>
            </a:extLst>
          </p:cNvPr>
          <p:cNvSpPr txBox="1"/>
          <p:nvPr/>
        </p:nvSpPr>
        <p:spPr>
          <a:xfrm>
            <a:off x="970847" y="1916316"/>
            <a:ext cx="10036755" cy="3139321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4D6F"/>
                </a:solidFill>
              </a:rPr>
              <a:t>Goal: </a:t>
            </a:r>
            <a:r>
              <a:rPr lang="en-GB" dirty="0">
                <a:solidFill>
                  <a:srgbClr val="004D6F"/>
                </a:solidFill>
              </a:rPr>
              <a:t>Share ideas and explore how these resources could work in your sessions</a:t>
            </a:r>
          </a:p>
          <a:p>
            <a:pPr>
              <a:lnSpc>
                <a:spcPct val="150000"/>
              </a:lnSpc>
            </a:pPr>
            <a:endParaRPr lang="en-GB" b="1" dirty="0">
              <a:solidFill>
                <a:srgbClr val="004D6F"/>
              </a:solidFill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004D6F"/>
                </a:solidFill>
              </a:rPr>
              <a:t>Instructions</a:t>
            </a:r>
            <a:r>
              <a:rPr lang="en-GB" dirty="0">
                <a:solidFill>
                  <a:srgbClr val="004D6F"/>
                </a:solidFill>
              </a:rPr>
              <a:t>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4D6F"/>
                </a:solidFill>
              </a:rPr>
              <a:t>Split into small groups (3-5 people)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4D6F"/>
                </a:solidFill>
              </a:rPr>
              <a:t>Discuss the questions on the following slide (10-15 mins)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4D6F"/>
                </a:solidFill>
              </a:rPr>
              <a:t>Jot down any useful reflections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4D6F"/>
                </a:solidFill>
              </a:rPr>
              <a:t>We’ll come back together to share a few highlights with the group! </a:t>
            </a:r>
          </a:p>
          <a:p>
            <a:endParaRPr lang="en-GB" dirty="0">
              <a:solidFill>
                <a:srgbClr val="004D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99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97865E-1FAE-89D5-D6E2-D215185B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394CF9-CA51-1476-4114-CBA62B98A4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80A70-A21E-705C-198F-C0736184F159}"/>
              </a:ext>
            </a:extLst>
          </p:cNvPr>
          <p:cNvSpPr txBox="1"/>
          <p:nvPr/>
        </p:nvSpPr>
        <p:spPr>
          <a:xfrm>
            <a:off x="4328879" y="1276019"/>
            <a:ext cx="3534237" cy="47705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500" b="1" dirty="0">
                <a:solidFill>
                  <a:srgbClr val="004D6F"/>
                </a:solidFill>
              </a:rPr>
              <a:t>BREAKOUT ACTIVITY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DA8BBA-2F19-780C-5B6F-F5694B0F2250}"/>
              </a:ext>
            </a:extLst>
          </p:cNvPr>
          <p:cNvSpPr txBox="1"/>
          <p:nvPr/>
        </p:nvSpPr>
        <p:spPr>
          <a:xfrm>
            <a:off x="1077621" y="2161986"/>
            <a:ext cx="10036755" cy="2459071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004D6F"/>
                </a:solidFill>
              </a:rPr>
              <a:t>What challenges do you face when teaching rail safety or similar topics?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004D6F"/>
                </a:solidFill>
              </a:rPr>
              <a:t>What approaches most effectively engage pupils with high-risk subjects?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004D6F"/>
                </a:solidFill>
              </a:rPr>
              <a:t>How could these resources fit into your current sessions?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2000" b="1" dirty="0">
                <a:solidFill>
                  <a:srgbClr val="004D6F"/>
                </a:solidFill>
              </a:rPr>
              <a:t>What would help you deliver this content more confidently?</a:t>
            </a:r>
          </a:p>
        </p:txBody>
      </p:sp>
    </p:spTree>
    <p:extLst>
      <p:ext uri="{BB962C8B-B14F-4D97-AF65-F5344CB8AC3E}">
        <p14:creationId xmlns:p14="http://schemas.microsoft.com/office/powerpoint/2010/main" val="3691017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205074-EBAF-6309-00A0-81A5426D3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84EED5-59B5-BD2D-404E-44DCBC7AD0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978B8-8ED1-41B2-D2B7-55CB8D8F2D7F}"/>
              </a:ext>
            </a:extLst>
          </p:cNvPr>
          <p:cNvSpPr txBox="1"/>
          <p:nvPr/>
        </p:nvSpPr>
        <p:spPr>
          <a:xfrm>
            <a:off x="1991807" y="2736502"/>
            <a:ext cx="8208385" cy="1384995"/>
          </a:xfrm>
          <a:prstGeom prst="rect">
            <a:avLst/>
          </a:prstGeom>
          <a:solidFill>
            <a:schemeClr val="accent2">
              <a:lumMod val="20000"/>
              <a:lumOff val="80000"/>
              <a:alpha val="67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004D6F"/>
                </a:solidFill>
              </a:rPr>
              <a:t>Closing question:</a:t>
            </a:r>
          </a:p>
          <a:p>
            <a:pPr algn="ctr"/>
            <a:r>
              <a:rPr lang="en-GB" sz="2800" b="1" i="1" dirty="0">
                <a:solidFill>
                  <a:srgbClr val="004D6F"/>
                </a:solidFill>
              </a:rPr>
              <a:t>What’s one idea you could take straight into your next session?</a:t>
            </a:r>
          </a:p>
        </p:txBody>
      </p:sp>
    </p:spTree>
    <p:extLst>
      <p:ext uri="{BB962C8B-B14F-4D97-AF65-F5344CB8AC3E}">
        <p14:creationId xmlns:p14="http://schemas.microsoft.com/office/powerpoint/2010/main" val="166386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91B3-8759-2D54-5569-7144940EB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421B78-E60D-7744-ADA1-52B05030FA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28D5E-3F11-53E9-DBA8-87C962A1F51E}"/>
              </a:ext>
            </a:extLst>
          </p:cNvPr>
          <p:cNvSpPr txBox="1"/>
          <p:nvPr/>
        </p:nvSpPr>
        <p:spPr>
          <a:xfrm>
            <a:off x="4467990" y="786618"/>
            <a:ext cx="325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4D6F"/>
                </a:solidFill>
              </a:rPr>
              <a:t>Any 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D14FCB-17CF-2B9C-FDE9-2D572E0AF39E}"/>
              </a:ext>
            </a:extLst>
          </p:cNvPr>
          <p:cNvSpPr txBox="1"/>
          <p:nvPr/>
        </p:nvSpPr>
        <p:spPr>
          <a:xfrm>
            <a:off x="1645530" y="1889287"/>
            <a:ext cx="8900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Thank you for supporting Switched On Rail Safety - the rail industry’s trusted hub for rail safety education. 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For more information, please contact: </a:t>
            </a:r>
            <a:r>
              <a:rPr lang="en-GB" u="sng" dirty="0">
                <a:hlinkClick r:id="rId3"/>
              </a:rPr>
              <a:t>Victoria.Clent@networkrail.co.uk</a:t>
            </a:r>
            <a:r>
              <a:rPr lang="en-GB" u="sng" dirty="0"/>
              <a:t> </a:t>
            </a:r>
            <a:endParaRPr lang="en-GB" dirty="0">
              <a:latin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5BDDF-E420-7543-F12A-1E89ED30F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123" y="3768385"/>
            <a:ext cx="2465749" cy="2465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105EB3-22B9-0488-4678-0D6AB78B462E}"/>
              </a:ext>
            </a:extLst>
          </p:cNvPr>
          <p:cNvSpPr txBox="1"/>
          <p:nvPr/>
        </p:nvSpPr>
        <p:spPr>
          <a:xfrm>
            <a:off x="4331457" y="3339359"/>
            <a:ext cx="35290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Scan for Switched On website:</a:t>
            </a:r>
          </a:p>
        </p:txBody>
      </p:sp>
    </p:spTree>
    <p:extLst>
      <p:ext uri="{BB962C8B-B14F-4D97-AF65-F5344CB8AC3E}">
        <p14:creationId xmlns:p14="http://schemas.microsoft.com/office/powerpoint/2010/main" val="175947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0EA2AC-0431-42F5-B2CA-08AF4922C6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99831-E608-E270-D64E-AE3F98536E64}"/>
              </a:ext>
            </a:extLst>
          </p:cNvPr>
          <p:cNvSpPr txBox="1"/>
          <p:nvPr/>
        </p:nvSpPr>
        <p:spPr>
          <a:xfrm>
            <a:off x="1109389" y="843710"/>
            <a:ext cx="326563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b="1" dirty="0">
                <a:solidFill>
                  <a:srgbClr val="004D6F"/>
                </a:solidFill>
              </a:rPr>
              <a:t>About the campaign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2A6661-0E0D-4BE2-7EA3-510B11DFDDA2}"/>
              </a:ext>
            </a:extLst>
          </p:cNvPr>
          <p:cNvGraphicFramePr>
            <a:graphicFrameLocks noGrp="1"/>
          </p:cNvGraphicFramePr>
          <p:nvPr/>
        </p:nvGraphicFramePr>
        <p:xfrm>
          <a:off x="1178215" y="1297353"/>
          <a:ext cx="10121595" cy="288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1595">
                  <a:extLst>
                    <a:ext uri="{9D8B030D-6E8A-4147-A177-3AD203B41FA5}">
                      <a16:colId xmlns:a16="http://schemas.microsoft.com/office/drawing/2014/main" val="1619303540"/>
                    </a:ext>
                  </a:extLst>
                </a:gridCol>
              </a:tblGrid>
              <a:tr h="30936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Overview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056692"/>
                  </a:ext>
                </a:extLst>
              </a:tr>
              <a:tr h="2545396"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Network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Rail, alongside the rail industry, has launched a new suite of 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five educational rail safety films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schools: one animated film for older Key Stage 2 pupils and four live‑action films for Key Stages 3 and 4.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films form part of a wider range of rail safety resources available for free</a:t>
                      </a:r>
                      <a:r>
                        <a:rPr lang="en-GB" sz="16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the 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Switched On Rail Safety website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including interactive games and classroom activities with accompanying teacher guidance that help pupils recognise risky behaviour and develop hazard‑spotting skills.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Designed for classroom use, the films use realistic scenarios with TV and film special effects to show the real‑world consequences of unsafe behaviour around the railway.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29724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8E17A2F-9F04-2CC4-E4EE-EA6A702811AF}"/>
              </a:ext>
            </a:extLst>
          </p:cNvPr>
          <p:cNvGraphicFramePr>
            <a:graphicFrameLocks noGrp="1"/>
          </p:cNvGraphicFramePr>
          <p:nvPr/>
        </p:nvGraphicFramePr>
        <p:xfrm>
          <a:off x="1178216" y="4258395"/>
          <a:ext cx="10121594" cy="2210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1594">
                  <a:extLst>
                    <a:ext uri="{9D8B030D-6E8A-4147-A177-3AD203B41FA5}">
                      <a16:colId xmlns:a16="http://schemas.microsoft.com/office/drawing/2014/main" val="128676637"/>
                    </a:ext>
                  </a:extLst>
                </a:gridCol>
              </a:tblGrid>
              <a:tr h="25236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Why now?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764493"/>
                  </a:ext>
                </a:extLst>
              </a:tr>
              <a:tr h="1388014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Growing risk: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Each year we have around 19,000 trespass incidents with </a:t>
                      </a:r>
                      <a:r>
                        <a:rPr lang="en-GB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appox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4,000 of these involving under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‑18s</a:t>
                      </a:r>
                    </a:p>
                    <a:p>
                      <a:pPr marL="285750" lvl="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Seasonal increase: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Incidents rise during warmer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months - 57% occur between April and August</a:t>
                      </a:r>
                    </a:p>
                    <a:p>
                      <a:pPr marL="285750" lvl="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Curriculum change: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Rail safety education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becomes compulsory in England’s PSHE curriculum, for both Primary and Secondary schools, from September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798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906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DC9B3-AE68-E74C-B258-4DD435CE1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F3132C-01EA-B460-080D-DEDC69130F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43CEF9-319D-0F07-0B19-530261EB0013}"/>
              </a:ext>
            </a:extLst>
          </p:cNvPr>
          <p:cNvSpPr txBox="1"/>
          <p:nvPr/>
        </p:nvSpPr>
        <p:spPr>
          <a:xfrm>
            <a:off x="970847" y="898734"/>
            <a:ext cx="19319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b="1" dirty="0">
                <a:solidFill>
                  <a:srgbClr val="004D6F"/>
                </a:solidFill>
              </a:rPr>
              <a:t>Film assets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8BD24E-1997-269A-8634-C1CC1B52A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43" y="1731045"/>
            <a:ext cx="3493754" cy="17931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00601-95A8-0829-AD01-1878CDC29D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" b="1411"/>
          <a:stretch/>
        </p:blipFill>
        <p:spPr>
          <a:xfrm>
            <a:off x="3979166" y="1742746"/>
            <a:ext cx="3493754" cy="17697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79D5CA-18A8-FCBA-6327-D0B4BF4E8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8689" y="1733541"/>
            <a:ext cx="3493754" cy="17881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DE4BE1-BC8E-C009-AE13-6603C8BF5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44" y="3628085"/>
            <a:ext cx="3481520" cy="19528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9B0792-016E-5B71-8B07-750648C46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4311" y="3628085"/>
            <a:ext cx="3488407" cy="19528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164C8E4-AD10-D881-55EB-BFE13BDD7D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5865" y="3628085"/>
            <a:ext cx="3496578" cy="1952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A9CAD6-9EA2-BC7B-430F-E8730BD5FA54}"/>
              </a:ext>
            </a:extLst>
          </p:cNvPr>
          <p:cNvSpPr txBox="1"/>
          <p:nvPr/>
        </p:nvSpPr>
        <p:spPr>
          <a:xfrm>
            <a:off x="2074226" y="5959266"/>
            <a:ext cx="8043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4D6F"/>
                </a:solidFill>
              </a:rPr>
              <a:t>A mix of animation and live action brings rail safety risks to life for different age groups.</a:t>
            </a:r>
          </a:p>
        </p:txBody>
      </p:sp>
    </p:spTree>
    <p:extLst>
      <p:ext uri="{BB962C8B-B14F-4D97-AF65-F5344CB8AC3E}">
        <p14:creationId xmlns:p14="http://schemas.microsoft.com/office/powerpoint/2010/main" val="684737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tay off the tracks - KS2 Film">
            <a:hlinkClick r:id="" action="ppaction://media"/>
            <a:extLst>
              <a:ext uri="{FF2B5EF4-FFF2-40B4-BE49-F238E27FC236}">
                <a16:creationId xmlns:a16="http://schemas.microsoft.com/office/drawing/2014/main" id="{77096158-ECC6-E192-8C04-8E60CB3DEBE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7517" y="1658736"/>
            <a:ext cx="8036966" cy="45408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BA9C2C-303B-C8AA-A11C-F9C328C1023B}"/>
              </a:ext>
            </a:extLst>
          </p:cNvPr>
          <p:cNvSpPr txBox="1"/>
          <p:nvPr/>
        </p:nvSpPr>
        <p:spPr>
          <a:xfrm>
            <a:off x="3687754" y="1015091"/>
            <a:ext cx="481649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500" b="1" i="0" dirty="0">
                <a:solidFill>
                  <a:srgbClr val="0F0F0F"/>
                </a:solidFill>
                <a:effectLst/>
                <a:latin typeface="+mj-lt"/>
                <a:hlinkClick r:id="rId4"/>
              </a:rPr>
              <a:t>Stay off the tracks - KS2 Film</a:t>
            </a:r>
            <a:endParaRPr lang="en-GB" sz="25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38C2E6-3F49-D39C-0D4E-BADFEE3DB271}"/>
              </a:ext>
            </a:extLst>
          </p:cNvPr>
          <p:cNvSpPr txBox="1"/>
          <p:nvPr/>
        </p:nvSpPr>
        <p:spPr>
          <a:xfrm>
            <a:off x="2437402" y="6296150"/>
            <a:ext cx="7317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4D6F"/>
                </a:solidFill>
              </a:rPr>
              <a:t>Animated storytelling introduces rail risks in an engaging, age appropriate way.</a:t>
            </a:r>
          </a:p>
        </p:txBody>
      </p:sp>
    </p:spTree>
    <p:extLst>
      <p:ext uri="{BB962C8B-B14F-4D97-AF65-F5344CB8AC3E}">
        <p14:creationId xmlns:p14="http://schemas.microsoft.com/office/powerpoint/2010/main" val="233297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A9C2C-303B-C8AA-A11C-F9C328C1023B}"/>
              </a:ext>
            </a:extLst>
          </p:cNvPr>
          <p:cNvSpPr txBox="1"/>
          <p:nvPr/>
        </p:nvSpPr>
        <p:spPr>
          <a:xfrm>
            <a:off x="3687754" y="1015091"/>
            <a:ext cx="481649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500" b="1" i="0" dirty="0">
                <a:solidFill>
                  <a:srgbClr val="0F0F0F"/>
                </a:solidFill>
                <a:effectLst/>
                <a:latin typeface="+mj-lt"/>
                <a:hlinkClick r:id="rId4"/>
              </a:rPr>
              <a:t>Stay off the tracks - KS2 Film</a:t>
            </a:r>
            <a:endParaRPr lang="en-GB" sz="25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38C2E6-3F49-D39C-0D4E-BADFEE3DB271}"/>
              </a:ext>
            </a:extLst>
          </p:cNvPr>
          <p:cNvSpPr txBox="1"/>
          <p:nvPr/>
        </p:nvSpPr>
        <p:spPr>
          <a:xfrm>
            <a:off x="592529" y="2102519"/>
            <a:ext cx="6265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4D6F"/>
                </a:solidFill>
              </a:rPr>
              <a:t>This animation is suitable for the upper KS2 audience, 9-11yrs. </a:t>
            </a:r>
          </a:p>
          <a:p>
            <a:endParaRPr lang="en-GB" sz="1600" dirty="0">
              <a:solidFill>
                <a:srgbClr val="004D6F"/>
              </a:solidFill>
            </a:endParaRPr>
          </a:p>
          <a:p>
            <a:r>
              <a:rPr lang="en-GB" sz="1600" dirty="0">
                <a:solidFill>
                  <a:srgbClr val="004D6F"/>
                </a:solidFill>
              </a:rPr>
              <a:t>There’s an accompanying worksheet to support the learning.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4C5F5-BF9F-D00B-9E7C-AF14E0481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44446">
            <a:off x="7559666" y="1910645"/>
            <a:ext cx="3195652" cy="4547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54A961-213A-E62B-9AAC-1804A0471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532" y="3348864"/>
            <a:ext cx="4323785" cy="306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7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00B76-D633-4F42-283C-493E29BB3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Stay off the tracks - KS3 Overhead live wires film">
            <a:hlinkClick r:id="" action="ppaction://media"/>
            <a:extLst>
              <a:ext uri="{FF2B5EF4-FFF2-40B4-BE49-F238E27FC236}">
                <a16:creationId xmlns:a16="http://schemas.microsoft.com/office/drawing/2014/main" id="{9B59C757-6037-B234-FF0F-94B16A9EFD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7517" y="1640448"/>
            <a:ext cx="8036966" cy="45408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27695-54F7-84F1-2513-2907AEEA06E3}"/>
              </a:ext>
            </a:extLst>
          </p:cNvPr>
          <p:cNvSpPr txBox="1"/>
          <p:nvPr/>
        </p:nvSpPr>
        <p:spPr>
          <a:xfrm>
            <a:off x="2306955" y="951083"/>
            <a:ext cx="757809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500" b="1" i="0" dirty="0">
                <a:solidFill>
                  <a:srgbClr val="0F0F0F"/>
                </a:solidFill>
                <a:effectLst/>
                <a:hlinkClick r:id="rId4"/>
              </a:rPr>
              <a:t>Stay off the tracks - KS3 Overhead live wires film</a:t>
            </a:r>
            <a:endParaRPr lang="en-GB" sz="2500" b="1" i="0" dirty="0">
              <a:solidFill>
                <a:srgbClr val="0F0F0F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EAC4BE-80AD-AC6B-5141-07AA80101A74}"/>
              </a:ext>
            </a:extLst>
          </p:cNvPr>
          <p:cNvSpPr txBox="1"/>
          <p:nvPr/>
        </p:nvSpPr>
        <p:spPr>
          <a:xfrm>
            <a:off x="2138025" y="6296150"/>
            <a:ext cx="7915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4D6F"/>
                </a:solidFill>
              </a:rPr>
              <a:t>Live action films show real world consequences and reinforce the seriousness of risk.</a:t>
            </a:r>
          </a:p>
        </p:txBody>
      </p:sp>
    </p:spTree>
    <p:extLst>
      <p:ext uri="{BB962C8B-B14F-4D97-AF65-F5344CB8AC3E}">
        <p14:creationId xmlns:p14="http://schemas.microsoft.com/office/powerpoint/2010/main" val="382243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9233-3366-E791-C5D5-C968C82CE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37308B-8466-88D3-FD03-61CFDC742D8E}"/>
              </a:ext>
            </a:extLst>
          </p:cNvPr>
          <p:cNvSpPr txBox="1"/>
          <p:nvPr/>
        </p:nvSpPr>
        <p:spPr>
          <a:xfrm>
            <a:off x="2995451" y="1015091"/>
            <a:ext cx="60776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b="1" dirty="0">
                <a:solidFill>
                  <a:srgbClr val="0F0F0F"/>
                </a:solidFill>
                <a:hlinkClick r:id="rId3"/>
              </a:rPr>
              <a:t>Stay off the tracks - KS3 and KS4 films</a:t>
            </a:r>
            <a:endParaRPr lang="en-GB" sz="2500" b="1" dirty="0">
              <a:solidFill>
                <a:srgbClr val="0F0F0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52594A-FC99-AE5D-6103-BF17FD8DF475}"/>
              </a:ext>
            </a:extLst>
          </p:cNvPr>
          <p:cNvSpPr txBox="1"/>
          <p:nvPr/>
        </p:nvSpPr>
        <p:spPr>
          <a:xfrm>
            <a:off x="592529" y="2336439"/>
            <a:ext cx="52722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4D6F"/>
                </a:solidFill>
              </a:rPr>
              <a:t>We differentiated between the films and activities for 12-14yrs and 14-16yrs to allow for a harder hitting version for the older age range, and a difference in activities as they move up through the key stages.</a:t>
            </a:r>
          </a:p>
          <a:p>
            <a:endParaRPr lang="en-GB" sz="1600" dirty="0">
              <a:solidFill>
                <a:srgbClr val="004D6F"/>
              </a:solidFill>
            </a:endParaRPr>
          </a:p>
          <a:p>
            <a:r>
              <a:rPr lang="en-GB" sz="1600" dirty="0">
                <a:solidFill>
                  <a:srgbClr val="004D6F"/>
                </a:solidFill>
              </a:rPr>
              <a:t>These are important resources to educate on the dangers of electricity on the railway, and the differences between overhead live wires and electric (third) rail. </a:t>
            </a:r>
          </a:p>
          <a:p>
            <a:endParaRPr lang="en-GB" sz="1600" dirty="0">
              <a:solidFill>
                <a:srgbClr val="004D6F"/>
              </a:solidFill>
            </a:endParaRPr>
          </a:p>
          <a:p>
            <a:r>
              <a:rPr lang="en-GB" sz="1600" dirty="0">
                <a:solidFill>
                  <a:srgbClr val="004D6F"/>
                </a:solidFill>
              </a:rPr>
              <a:t>We recognise rail terminology such as ‘third rail’ aren’t appropriate for this audience and instead refer to the electric rails.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D0A754-9F4B-07AB-B8E2-7A8F3DEC6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0298">
            <a:off x="6947726" y="2024761"/>
            <a:ext cx="3089626" cy="44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96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AD87E-801D-4EF3-8563-3F75DE3F1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Stay off the tracks - KS4 Electric rail film">
            <a:hlinkClick r:id="" action="ppaction://media"/>
            <a:extLst>
              <a:ext uri="{FF2B5EF4-FFF2-40B4-BE49-F238E27FC236}">
                <a16:creationId xmlns:a16="http://schemas.microsoft.com/office/drawing/2014/main" id="{80125C16-D5AB-0073-2158-CEBA929B01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80978" y="1640448"/>
            <a:ext cx="8036966" cy="45408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C7DE8A-6E73-2D6E-FD08-98E5AFBB49B1}"/>
              </a:ext>
            </a:extLst>
          </p:cNvPr>
          <p:cNvSpPr txBox="1"/>
          <p:nvPr/>
        </p:nvSpPr>
        <p:spPr>
          <a:xfrm>
            <a:off x="2908386" y="978792"/>
            <a:ext cx="637522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b="1" dirty="0">
                <a:hlinkClick r:id="rId4"/>
              </a:rPr>
              <a:t>Stay off the tracks - KS4 Electric rail film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398371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DC9B3-AE68-E74C-B258-4DD435CE1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F3132C-01EA-B460-080D-DEDC69130F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92443" y="6532802"/>
            <a:ext cx="850268" cy="184192"/>
          </a:xfrm>
          <a:prstGeom prst="rect">
            <a:avLst/>
          </a:prstGeom>
        </p:spPr>
        <p:txBody>
          <a:bodyPr/>
          <a:lstStyle/>
          <a:p>
            <a:fld id="{229EAAAC-928A-40C1-AC39-D34FD1799CA9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D922D5-4382-EC4E-86F2-FE6768BA512A}"/>
              </a:ext>
            </a:extLst>
          </p:cNvPr>
          <p:cNvSpPr txBox="1"/>
          <p:nvPr/>
        </p:nvSpPr>
        <p:spPr>
          <a:xfrm>
            <a:off x="1496223" y="896522"/>
            <a:ext cx="42597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b="1" dirty="0">
                <a:solidFill>
                  <a:srgbClr val="004D6F"/>
                </a:solidFill>
                <a:hlinkClick r:id="rId2"/>
              </a:rPr>
              <a:t>switchedonrailsafety.co.uk</a:t>
            </a:r>
            <a:endParaRPr lang="en-GB" sz="2500" b="1" dirty="0">
              <a:solidFill>
                <a:srgbClr val="004D6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282203-0694-9839-FD4E-3B915097D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7"/>
          <a:stretch>
            <a:fillRect/>
          </a:stretch>
        </p:blipFill>
        <p:spPr>
          <a:xfrm>
            <a:off x="1390418" y="1341306"/>
            <a:ext cx="4471367" cy="4809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55903-62EE-3F1D-4BC2-E63366D50DA3}"/>
              </a:ext>
            </a:extLst>
          </p:cNvPr>
          <p:cNvSpPr txBox="1"/>
          <p:nvPr/>
        </p:nvSpPr>
        <p:spPr>
          <a:xfrm>
            <a:off x="6330216" y="1382173"/>
            <a:ext cx="4471365" cy="461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The Switched On platform includes: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 range of rail safety resources for 3-16yrs, including interactive games, classroom activities and on-demand sessions.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Teacher guidance for each resource and teacher learning pathways.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Classroom posters and activity books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All resources are free to access and designed for easy classroom use.</a:t>
            </a:r>
          </a:p>
        </p:txBody>
      </p:sp>
    </p:spTree>
    <p:extLst>
      <p:ext uri="{BB962C8B-B14F-4D97-AF65-F5344CB8AC3E}">
        <p14:creationId xmlns:p14="http://schemas.microsoft.com/office/powerpoint/2010/main" val="22832443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etwork Rail">
      <a:dk1>
        <a:sysClr val="windowText" lastClr="000000"/>
      </a:dk1>
      <a:lt1>
        <a:sysClr val="window" lastClr="FFFFFF"/>
      </a:lt1>
      <a:dk2>
        <a:srgbClr val="005172"/>
      </a:dk2>
      <a:lt2>
        <a:srgbClr val="E7E6E6"/>
      </a:lt2>
      <a:accent1>
        <a:srgbClr val="005172"/>
      </a:accent1>
      <a:accent2>
        <a:srgbClr val="F07E23"/>
      </a:accent2>
      <a:accent3>
        <a:srgbClr val="C3D3E1"/>
      </a:accent3>
      <a:accent4>
        <a:srgbClr val="003C55"/>
      </a:accent4>
      <a:accent5>
        <a:srgbClr val="11BAFF"/>
      </a:accent5>
      <a:accent6>
        <a:srgbClr val="456B8C"/>
      </a:accent6>
      <a:hlink>
        <a:srgbClr val="F07E23"/>
      </a:hlink>
      <a:folHlink>
        <a:srgbClr val="00283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9AB99B49-7C51-4641-A658-12EAB32B26BF}" vid="{743D7A7F-C375-4659-AAD2-46A87105F4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A153C73F69C4A8D8050E728BDCD34" ma:contentTypeVersion="13" ma:contentTypeDescription="Create a new document." ma:contentTypeScope="" ma:versionID="ff7b93130b40d04a0798ae77aca687ee">
  <xsd:schema xmlns:xsd="http://www.w3.org/2001/XMLSchema" xmlns:xs="http://www.w3.org/2001/XMLSchema" xmlns:p="http://schemas.microsoft.com/office/2006/metadata/properties" xmlns:ns2="53bccaa5-0100-4a77-a2c0-e7d1cb2fc472" xmlns:ns3="9eca63b6-5c4a-42bb-a023-74909bfc9b12" targetNamespace="http://schemas.microsoft.com/office/2006/metadata/properties" ma:root="true" ma:fieldsID="25863202c91e39274554cb2a52ca1d3b" ns2:_="" ns3:_="">
    <xsd:import namespace="53bccaa5-0100-4a77-a2c0-e7d1cb2fc472"/>
    <xsd:import namespace="9eca63b6-5c4a-42bb-a023-74909bfc9b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bccaa5-0100-4a77-a2c0-e7d1cb2fc4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b8d214b-206e-403d-be94-d238ae236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a63b6-5c4a-42bb-a023-74909bfc9b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cc77cfb-6d9b-4358-865f-81ff916a8992}" ma:internalName="TaxCatchAll" ma:showField="CatchAllData" ma:web="9eca63b6-5c4a-42bb-a023-74909bfc9b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bccaa5-0100-4a77-a2c0-e7d1cb2fc472">
      <Terms xmlns="http://schemas.microsoft.com/office/infopath/2007/PartnerControls"/>
    </lcf76f155ced4ddcb4097134ff3c332f>
    <TaxCatchAll xmlns="9eca63b6-5c4a-42bb-a023-74909bfc9b12" xsi:nil="true"/>
  </documentManagement>
</p:properties>
</file>

<file path=customXml/itemProps1.xml><?xml version="1.0" encoding="utf-8"?>
<ds:datastoreItem xmlns:ds="http://schemas.openxmlformats.org/officeDocument/2006/customXml" ds:itemID="{61266A91-16CE-40DC-B5CA-8C5CE7C45912}">
  <ds:schemaRefs>
    <ds:schemaRef ds:uri="53bccaa5-0100-4a77-a2c0-e7d1cb2fc472"/>
    <ds:schemaRef ds:uri="9eca63b6-5c4a-42bb-a023-74909bfc9b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4DEAD98-CAEA-41DA-BA91-2511F1F01E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FDAF40-78BB-4EB6-99AD-E397748844A0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53bccaa5-0100-4a77-a2c0-e7d1cb2fc472"/>
    <ds:schemaRef ds:uri="9eca63b6-5c4a-42bb-a023-74909bfc9b12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400a1851-52d8-4a80-a9bf-407b373af685}" enabled="0" method="" siteId="{400a1851-52d8-4a80-a9bf-407b373af68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940</TotalTime>
  <Words>632</Words>
  <Application>Microsoft Office PowerPoint</Application>
  <PresentationFormat>Widescreen</PresentationFormat>
  <Paragraphs>68</Paragraphs>
  <Slides>13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Segoe UI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Network Rail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Donna Mitchell</dc:creator>
  <cp:lastModifiedBy>Evangeline Quek</cp:lastModifiedBy>
  <cp:revision>15</cp:revision>
  <dcterms:created xsi:type="dcterms:W3CDTF">2026-04-15T15:32:24Z</dcterms:created>
  <dcterms:modified xsi:type="dcterms:W3CDTF">2026-05-27T14:35:29Z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577031b-11bc-4db9-b655-7d79027ad570_Enabled">
    <vt:lpwstr>true</vt:lpwstr>
  </property>
  <property fmtid="{D5CDD505-2E9C-101B-9397-08002B2CF9AE}" pid="3" name="MSIP_Label_8577031b-11bc-4db9-b655-7d79027ad570_SetDate">
    <vt:lpwstr>2026-04-15T15:32:58Z</vt:lpwstr>
  </property>
  <property fmtid="{D5CDD505-2E9C-101B-9397-08002B2CF9AE}" pid="4" name="MSIP_Label_8577031b-11bc-4db9-b655-7d79027ad570_Method">
    <vt:lpwstr>Standard</vt:lpwstr>
  </property>
  <property fmtid="{D5CDD505-2E9C-101B-9397-08002B2CF9AE}" pid="5" name="MSIP_Label_8577031b-11bc-4db9-b655-7d79027ad570_Name">
    <vt:lpwstr>8577031b-11bc-4db9-b655-7d79027ad570</vt:lpwstr>
  </property>
  <property fmtid="{D5CDD505-2E9C-101B-9397-08002B2CF9AE}" pid="6" name="MSIP_Label_8577031b-11bc-4db9-b655-7d79027ad570_SiteId">
    <vt:lpwstr>c22cc3e1-5d7f-4f4d-be03-d5a158cc9409</vt:lpwstr>
  </property>
  <property fmtid="{D5CDD505-2E9C-101B-9397-08002B2CF9AE}" pid="7" name="MSIP_Label_8577031b-11bc-4db9-b655-7d79027ad570_ActionId">
    <vt:lpwstr>ab4b713c-aa59-4f15-bd21-5c25d784c348</vt:lpwstr>
  </property>
  <property fmtid="{D5CDD505-2E9C-101B-9397-08002B2CF9AE}" pid="8" name="MSIP_Label_8577031b-11bc-4db9-b655-7d79027ad570_ContentBits">
    <vt:lpwstr>1</vt:lpwstr>
  </property>
  <property fmtid="{D5CDD505-2E9C-101B-9397-08002B2CF9AE}" pid="9" name="MSIP_Label_8577031b-11bc-4db9-b655-7d79027ad570_Tag">
    <vt:lpwstr>10, 3, 0, 1</vt:lpwstr>
  </property>
  <property fmtid="{D5CDD505-2E9C-101B-9397-08002B2CF9AE}" pid="10" name="ClassificationContentMarkingHeaderLocations">
    <vt:lpwstr>1_Office Theme:3</vt:lpwstr>
  </property>
  <property fmtid="{D5CDD505-2E9C-101B-9397-08002B2CF9AE}" pid="11" name="ClassificationContentMarkingHeaderText">
    <vt:lpwstr>OFFICIAL</vt:lpwstr>
  </property>
  <property fmtid="{D5CDD505-2E9C-101B-9397-08002B2CF9AE}" pid="12" name="ContentTypeId">
    <vt:lpwstr>0x010100E7EA153C73F69C4A8D8050E728BDCD34</vt:lpwstr>
  </property>
  <property fmtid="{D5CDD505-2E9C-101B-9397-08002B2CF9AE}" pid="13" name="MediaServiceImageTags">
    <vt:lpwstr/>
  </property>
</Properties>
</file>