
<file path=[Content_Types].xml><?xml version="1.0" encoding="utf-8"?>
<Types xmlns="http://schemas.openxmlformats.org/package/2006/content-types">
  <Default Extension="com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Default Extension="xx&amp;_nc_gid=s89qGnAwrYYFYPuLKPMCog&amp;_nc_ss=7b2a8&amp;oh=00_AQIk3ga-zGZ3kzbpEj2nSGDQbDwD1nq_B2rvtIvBuLWDaw&amp;oe=6AACB432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6"/>
  </p:notesMasterIdLst>
  <p:sldIdLst>
    <p:sldId id="267" r:id="rId2"/>
    <p:sldId id="278" r:id="rId3"/>
    <p:sldId id="271" r:id="rId4"/>
    <p:sldId id="268" r:id="rId5"/>
    <p:sldId id="12278" r:id="rId6"/>
    <p:sldId id="277" r:id="rId7"/>
    <p:sldId id="281" r:id="rId8"/>
    <p:sldId id="12276" r:id="rId9"/>
    <p:sldId id="282" r:id="rId10"/>
    <p:sldId id="279" r:id="rId11"/>
    <p:sldId id="287" r:id="rId12"/>
    <p:sldId id="283" r:id="rId13"/>
    <p:sldId id="284" r:id="rId14"/>
    <p:sldId id="28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DAD"/>
    <a:srgbClr val="6DD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A26F3-C887-4D31-8378-1FA1ABA17E7E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36C45-F7D0-4C1E-B37C-D0F98EA05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960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4F2E2E-2EE2-A84F-BB59-075B577B2DC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591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4F2E2E-2EE2-A84F-BB59-075B577B2DC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7834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4F2E2E-2EE2-A84F-BB59-075B577B2DC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0019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4F2E2E-2EE2-A84F-BB59-075B577B2DC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35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61C-4D35-2546-836D-92F46D3BB9B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AE7E-15B4-E843-A676-B2C4FFFD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662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61C-4D35-2546-836D-92F46D3BB9B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AE7E-15B4-E843-A676-B2C4FFFD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7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61C-4D35-2546-836D-92F46D3BB9B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AE7E-15B4-E843-A676-B2C4FFFD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04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61C-4D35-2546-836D-92F46D3BB9B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AE7E-15B4-E843-A676-B2C4FFFD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990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61C-4D35-2546-836D-92F46D3BB9B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AE7E-15B4-E843-A676-B2C4FFFD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409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61C-4D35-2546-836D-92F46D3BB9B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AE7E-15B4-E843-A676-B2C4FFFD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936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61C-4D35-2546-836D-92F46D3BB9B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AE7E-15B4-E843-A676-B2C4FFFD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746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61C-4D35-2546-836D-92F46D3BB9B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AE7E-15B4-E843-A676-B2C4FFFD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400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61C-4D35-2546-836D-92F46D3BB9B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AE7E-15B4-E843-A676-B2C4FFFD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62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2A61C-4D35-2546-836D-92F46D3BB9B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8AE7E-15B4-E843-A676-B2C4FFFD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97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2A61C-4D35-2546-836D-92F46D3BB9B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8AE7E-15B4-E843-A676-B2C4FFFDD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566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cid:9dff61d3-a279-4c29-a2fe-1c434393d569@eurprd09.prod.outlook.com" TargetMode="External"/><Relationship Id="rId3" Type="http://schemas.openxmlformats.org/officeDocument/2006/relationships/image" Target="../media/image4.com"/><Relationship Id="rId7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com"/><Relationship Id="rId5" Type="http://schemas.openxmlformats.org/officeDocument/2006/relationships/image" Target="../media/image6.com"/><Relationship Id="rId10" Type="http://schemas.openxmlformats.org/officeDocument/2006/relationships/image" Target="cid:8b724d2d-5831-4ff9-95ac-b807f8d3836d@eurprd09.prod.outlook.com" TargetMode="External"/><Relationship Id="rId4" Type="http://schemas.openxmlformats.org/officeDocument/2006/relationships/image" Target="../media/image5.com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jpeg"/><Relationship Id="rId10" Type="http://schemas.openxmlformats.org/officeDocument/2006/relationships/image" Target="../media/image14.jpeg"/><Relationship Id="rId4" Type="http://schemas.openxmlformats.org/officeDocument/2006/relationships/image" Target="../media/image10.jpg"/><Relationship Id="rId9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xx&amp;_nc_gid=s89qGnAwrYYFYPuLKPMCog&amp;_nc_ss=7b2a8&amp;oh=00_AQIk3ga-zGZ3kzbpEj2nSGDQbDwD1nq_B2rvtIvBuLWDaw&amp;oe=6AACB432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png"/><Relationship Id="rId7" Type="http://schemas.openxmlformats.org/officeDocument/2006/relationships/image" Target="../media/image3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7.pn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92899" y="3869098"/>
            <a:ext cx="1003181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charset="0"/>
              <a:ea typeface="Gill Sans MT" charset="0"/>
              <a:cs typeface="Gill Sans MT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charset="0"/>
              <a:ea typeface="Gill Sans MT" charset="0"/>
              <a:cs typeface="Gill Sans MT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charset="0"/>
                <a:ea typeface="Gill Sans MT" charset="0"/>
                <a:cs typeface="Gill Sans MT" charset="0"/>
              </a:rPr>
              <a:t>Karen Bennett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charset="0"/>
              <a:ea typeface="Gill Sans MT" charset="0"/>
              <a:cs typeface="Gill Sans MT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50A3DCF-4B68-4575-929F-B372BA5A2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909" y="1423686"/>
            <a:ext cx="3655227" cy="487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ADA8CFD8-03DC-480D-949C-725A4269C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965" y="3791229"/>
            <a:ext cx="3162221" cy="236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36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2"/>
    </mc:Choice>
    <mc:Fallback xmlns="">
      <p:transition spd="slow" advTm="379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373"/>
            <a:ext cx="12192000" cy="16184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153E6B-997A-489F-9F09-8F537C100C51}"/>
              </a:ext>
            </a:extLst>
          </p:cNvPr>
          <p:cNvSpPr/>
          <p:nvPr/>
        </p:nvSpPr>
        <p:spPr>
          <a:xfrm>
            <a:off x="4263489" y="320056"/>
            <a:ext cx="73833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charset="0"/>
                <a:ea typeface="Gill Sans MT" charset="0"/>
                <a:cs typeface="Gill Sans MT" charset="0"/>
              </a:rPr>
              <a:t>My Career Journey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6610F2-4E7C-4BA8-8074-FAE0AE739A0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22" y="1378666"/>
            <a:ext cx="3269485" cy="2481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89FA67-31DD-4FE9-B95A-E47016215900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62" t="9737" r="21791" b="21081"/>
          <a:stretch/>
        </p:blipFill>
        <p:spPr bwMode="auto">
          <a:xfrm>
            <a:off x="5169529" y="1014823"/>
            <a:ext cx="2328575" cy="255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C02DF2-18DB-439C-AD3B-527CD446660D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445" y="772831"/>
            <a:ext cx="2517297" cy="3042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037EEB-AAA0-473A-90D8-285FF008EAE1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39" y="4171299"/>
            <a:ext cx="3269485" cy="2543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C18DA2-47F5-4201-8784-7C6FB310B9DC}"/>
              </a:ext>
            </a:extLst>
          </p:cNvPr>
          <p:cNvPicPr/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868" y="3815536"/>
            <a:ext cx="3435875" cy="2888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D22547-F180-4B68-9654-76A18028EB7D}"/>
              </a:ext>
            </a:extLst>
          </p:cNvPr>
          <p:cNvPicPr/>
          <p:nvPr/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588" y="4013200"/>
            <a:ext cx="3435874" cy="24203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623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2"/>
    </mc:Choice>
    <mc:Fallback xmlns="">
      <p:transition spd="slow" advTm="379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8407"/>
          </a:xfrm>
          <a:prstGeom prst="rect">
            <a:avLst/>
          </a:prstGeom>
        </p:spPr>
      </p:pic>
      <p:pic>
        <p:nvPicPr>
          <p:cNvPr id="13" name="Picture 12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F6E8E8C5-EDE1-4C60-84A1-F2B7D58115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35" y="1474017"/>
            <a:ext cx="3068798" cy="2141766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987B235E-C245-439F-90B5-DE1357223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35" y="3615783"/>
            <a:ext cx="2317750" cy="309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66C3985F-6F2D-4C36-A551-0E5DB2D1D7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2241" y="4062029"/>
            <a:ext cx="3193759" cy="2385462"/>
          </a:xfrm>
          <a:prstGeom prst="rect">
            <a:avLst/>
          </a:prstGeom>
        </p:spPr>
      </p:pic>
      <p:pic>
        <p:nvPicPr>
          <p:cNvPr id="17" name="Picture 16" descr="A group of people sitting on a bus&#10;&#10;Description automatically generated">
            <a:extLst>
              <a:ext uri="{FF2B5EF4-FFF2-40B4-BE49-F238E27FC236}">
                <a16:creationId xmlns:a16="http://schemas.microsoft.com/office/drawing/2014/main" id="{29249E50-95EC-433A-8C62-AC43FF8543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8462" y="1277598"/>
            <a:ext cx="3165013" cy="2373760"/>
          </a:xfrm>
          <a:prstGeom prst="rect">
            <a:avLst/>
          </a:prstGeom>
        </p:spPr>
      </p:pic>
      <p:pic>
        <p:nvPicPr>
          <p:cNvPr id="12" name="Picture 11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90B61435-E3F2-4133-85D7-95504DF5DF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9535" y="4154335"/>
            <a:ext cx="4228028" cy="2378266"/>
          </a:xfrm>
          <a:prstGeom prst="rect">
            <a:avLst/>
          </a:prstGeom>
        </p:spPr>
      </p:pic>
      <p:pic>
        <p:nvPicPr>
          <p:cNvPr id="14" name="Picture 13" descr="A group of people standing in front of a store&#10;&#10;Description automatically generated">
            <a:extLst>
              <a:ext uri="{FF2B5EF4-FFF2-40B4-BE49-F238E27FC236}">
                <a16:creationId xmlns:a16="http://schemas.microsoft.com/office/drawing/2014/main" id="{DF82D891-6512-47C7-BCB0-316CEAA38F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60225" y="485928"/>
            <a:ext cx="2786643" cy="2089982"/>
          </a:xfrm>
          <a:prstGeom prst="rect">
            <a:avLst/>
          </a:prstGeom>
        </p:spPr>
      </p:pic>
      <p:pic>
        <p:nvPicPr>
          <p:cNvPr id="2" name="Picture 1" descr="Cover photo">
            <a:extLst>
              <a:ext uri="{FF2B5EF4-FFF2-40B4-BE49-F238E27FC236}">
                <a16:creationId xmlns:a16="http://schemas.microsoft.com/office/drawing/2014/main" id="{ADF6707A-5838-840C-8C9B-BB25E45A07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05597" y="2788972"/>
            <a:ext cx="5103268" cy="128005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0CCA7D-A09F-3F7B-FE5D-618BCCBCA587}"/>
              </a:ext>
            </a:extLst>
          </p:cNvPr>
          <p:cNvSpPr/>
          <p:nvPr/>
        </p:nvSpPr>
        <p:spPr>
          <a:xfrm>
            <a:off x="4263489" y="320056"/>
            <a:ext cx="73833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charset="0"/>
                <a:ea typeface="Gill Sans MT" charset="0"/>
                <a:cs typeface="Gill Sans MT" charset="0"/>
              </a:rPr>
              <a:t>What I do now…</a:t>
            </a:r>
          </a:p>
        </p:txBody>
      </p:sp>
    </p:spTree>
    <p:extLst>
      <p:ext uri="{BB962C8B-B14F-4D97-AF65-F5344CB8AC3E}">
        <p14:creationId xmlns:p14="http://schemas.microsoft.com/office/powerpoint/2010/main" val="347591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2"/>
    </mc:Choice>
    <mc:Fallback xmlns="">
      <p:transition spd="slow" advTm="379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8407"/>
          </a:xfrm>
          <a:prstGeom prst="rect">
            <a:avLst/>
          </a:prstGeom>
        </p:spPr>
      </p:pic>
      <p:pic>
        <p:nvPicPr>
          <p:cNvPr id="8" name="Picture 7" descr="A group of people standing in front of a crowd posing for the camera&#10;&#10;Description automatically generated">
            <a:extLst>
              <a:ext uri="{FF2B5EF4-FFF2-40B4-BE49-F238E27FC236}">
                <a16:creationId xmlns:a16="http://schemas.microsoft.com/office/drawing/2014/main" id="{8EECA3EA-7725-4B70-9EDB-B3B0E3DF0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9908" y="1191660"/>
            <a:ext cx="3977494" cy="2237340"/>
          </a:xfrm>
          <a:prstGeom prst="rect">
            <a:avLst/>
          </a:prstGeom>
        </p:spPr>
      </p:pic>
      <p:pic>
        <p:nvPicPr>
          <p:cNvPr id="7" name="Picture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D019B13-F1ED-4A1D-B994-58211312F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666" y="1576789"/>
            <a:ext cx="3165513" cy="2374135"/>
          </a:xfrm>
          <a:prstGeom prst="rect">
            <a:avLst/>
          </a:prstGeom>
        </p:spPr>
      </p:pic>
      <p:pic>
        <p:nvPicPr>
          <p:cNvPr id="10" name="Picture 9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19E3C6A-C0E6-404D-BC20-A5469FBAD0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387" y="4117369"/>
            <a:ext cx="3822507" cy="2374135"/>
          </a:xfrm>
          <a:prstGeom prst="rect">
            <a:avLst/>
          </a:prstGeom>
        </p:spPr>
      </p:pic>
      <p:pic>
        <p:nvPicPr>
          <p:cNvPr id="1026" name="Picture 2" descr="Arlo's Adventures: There and Back: Amazon.co.uk: Matthews, Bessie ...">
            <a:extLst>
              <a:ext uri="{FF2B5EF4-FFF2-40B4-BE49-F238E27FC236}">
                <a16:creationId xmlns:a16="http://schemas.microsoft.com/office/drawing/2014/main" id="{757F5A68-9751-DCB8-E9D8-2ABEA43E1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6173" y="4312950"/>
            <a:ext cx="2223063" cy="198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Young Bradford artist's winning design takes pride of place on LNER train">
            <a:extLst>
              <a:ext uri="{FF2B5EF4-FFF2-40B4-BE49-F238E27FC236}">
                <a16:creationId xmlns:a16="http://schemas.microsoft.com/office/drawing/2014/main" id="{9E4CCADC-6559-C8CE-5947-CF3E41BB0D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9064" y="1330245"/>
            <a:ext cx="3293341" cy="2196659"/>
          </a:xfrm>
          <a:prstGeom prst="rect">
            <a:avLst/>
          </a:prstGeom>
        </p:spPr>
      </p:pic>
      <p:pic>
        <p:nvPicPr>
          <p:cNvPr id="3" name="Picture 2" descr="View image">
            <a:extLst>
              <a:ext uri="{FF2B5EF4-FFF2-40B4-BE49-F238E27FC236}">
                <a16:creationId xmlns:a16="http://schemas.microsoft.com/office/drawing/2014/main" id="{05F3F50F-018B-8399-DE6D-95EAEA20D8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592" y="4117369"/>
            <a:ext cx="3165513" cy="237413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8F941F-A503-9C06-5EC1-38B48CCFCD58}"/>
              </a:ext>
            </a:extLst>
          </p:cNvPr>
          <p:cNvSpPr/>
          <p:nvPr/>
        </p:nvSpPr>
        <p:spPr>
          <a:xfrm>
            <a:off x="4263489" y="320056"/>
            <a:ext cx="73833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charset="0"/>
                <a:ea typeface="Gill Sans MT" charset="0"/>
                <a:cs typeface="Gill Sans MT" charset="0"/>
              </a:rPr>
              <a:t>What I do now…</a:t>
            </a:r>
          </a:p>
        </p:txBody>
      </p:sp>
    </p:spTree>
    <p:extLst>
      <p:ext uri="{BB962C8B-B14F-4D97-AF65-F5344CB8AC3E}">
        <p14:creationId xmlns:p14="http://schemas.microsoft.com/office/powerpoint/2010/main" val="87090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2"/>
    </mc:Choice>
    <mc:Fallback xmlns="">
      <p:transition spd="slow" advTm="379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32E9E-CECC-CFB1-D149-4A76EB9A4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5011BC-4CF5-691E-D0AE-66BFE0A9F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8407"/>
          </a:xfrm>
          <a:prstGeom prst="rect">
            <a:avLst/>
          </a:prstGeom>
        </p:spPr>
      </p:pic>
      <p:pic>
        <p:nvPicPr>
          <p:cNvPr id="2" name="Picture 1" descr="View image">
            <a:extLst>
              <a:ext uri="{FF2B5EF4-FFF2-40B4-BE49-F238E27FC236}">
                <a16:creationId xmlns:a16="http://schemas.microsoft.com/office/drawing/2014/main" id="{B332ACA3-A8AF-7621-91C3-4C83A3FBE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6408" y="359230"/>
            <a:ext cx="3782309" cy="2519964"/>
          </a:xfrm>
          <a:prstGeom prst="rect">
            <a:avLst/>
          </a:prstGeom>
        </p:spPr>
      </p:pic>
      <p:pic>
        <p:nvPicPr>
          <p:cNvPr id="3" name="Picture 2" descr="Image">
            <a:extLst>
              <a:ext uri="{FF2B5EF4-FFF2-40B4-BE49-F238E27FC236}">
                <a16:creationId xmlns:a16="http://schemas.microsoft.com/office/drawing/2014/main" id="{98431DFC-3875-7B61-C64F-DCF8AE32E0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6604" y="230849"/>
            <a:ext cx="1892773" cy="2519964"/>
          </a:xfrm>
          <a:prstGeom prst="rect">
            <a:avLst/>
          </a:prstGeom>
        </p:spPr>
      </p:pic>
      <p:pic>
        <p:nvPicPr>
          <p:cNvPr id="4" name="Picture 3" descr="Image">
            <a:extLst>
              <a:ext uri="{FF2B5EF4-FFF2-40B4-BE49-F238E27FC236}">
                <a16:creationId xmlns:a16="http://schemas.microsoft.com/office/drawing/2014/main" id="{DE76FC81-4B97-3D93-4CD8-129F47E8F6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9681" y="3081526"/>
            <a:ext cx="2655761" cy="35410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3E8DB35-E6EC-74D0-E3F5-F31C5649B008}"/>
              </a:ext>
            </a:extLst>
          </p:cNvPr>
          <p:cNvSpPr/>
          <p:nvPr/>
        </p:nvSpPr>
        <p:spPr>
          <a:xfrm>
            <a:off x="331569" y="5473353"/>
            <a:ext cx="73833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charset="0"/>
                <a:ea typeface="Gill Sans MT" charset="0"/>
                <a:cs typeface="Gill Sans MT" charset="0"/>
              </a:rPr>
              <a:t>When I am not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charset="0"/>
                <a:ea typeface="Gill Sans MT" charset="0"/>
                <a:cs typeface="Gill Sans MT" charset="0"/>
              </a:rPr>
              <a:t>working…</a:t>
            </a:r>
          </a:p>
        </p:txBody>
      </p:sp>
      <p:pic>
        <p:nvPicPr>
          <p:cNvPr id="8" name="Picture 7" descr="Image">
            <a:extLst>
              <a:ext uri="{FF2B5EF4-FFF2-40B4-BE49-F238E27FC236}">
                <a16:creationId xmlns:a16="http://schemas.microsoft.com/office/drawing/2014/main" id="{22966D59-1E15-1639-EE69-57AC52A5CB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83" y="1618407"/>
            <a:ext cx="2891209" cy="3854946"/>
          </a:xfrm>
          <a:prstGeom prst="rect">
            <a:avLst/>
          </a:prstGeom>
        </p:spPr>
      </p:pic>
      <p:pic>
        <p:nvPicPr>
          <p:cNvPr id="9" name="Picture 8" descr="No photo description available.">
            <a:extLst>
              <a:ext uri="{FF2B5EF4-FFF2-40B4-BE49-F238E27FC236}">
                <a16:creationId xmlns:a16="http://schemas.microsoft.com/office/drawing/2014/main" id="{1BB282C3-24BC-4AD0-A55E-DCD5F6B6FB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8452" y="2879194"/>
            <a:ext cx="2891208" cy="385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4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2"/>
    </mc:Choice>
    <mc:Fallback xmlns="">
      <p:transition spd="slow" advTm="3792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84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153E6B-997A-489F-9F09-8F537C100C51}"/>
              </a:ext>
            </a:extLst>
          </p:cNvPr>
          <p:cNvSpPr/>
          <p:nvPr/>
        </p:nvSpPr>
        <p:spPr>
          <a:xfrm>
            <a:off x="4263188" y="424481"/>
            <a:ext cx="73833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charset="0"/>
                <a:ea typeface="Gill Sans MT" charset="0"/>
                <a:cs typeface="Gill Sans MT" charset="0"/>
              </a:rPr>
              <a:t>Back to jobs on the railway…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CF1DEE-7AC7-46FB-B6D4-80F14DD045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95" t="10281" r="5391" b="16465"/>
          <a:stretch/>
        </p:blipFill>
        <p:spPr>
          <a:xfrm>
            <a:off x="462708" y="1556848"/>
            <a:ext cx="11071952" cy="50236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EDD21F-BF4E-C21D-8ECD-5EEC9FF004D2}"/>
              </a:ext>
            </a:extLst>
          </p:cNvPr>
          <p:cNvSpPr/>
          <p:nvPr/>
        </p:nvSpPr>
        <p:spPr>
          <a:xfrm>
            <a:off x="6211289" y="4639432"/>
            <a:ext cx="73833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 dirty="0">
                <a:latin typeface="Gill Sans MT" charset="0"/>
                <a:ea typeface="Gill Sans MT" charset="0"/>
                <a:cs typeface="Gill Sans MT" charset="0"/>
              </a:rPr>
              <a:t>Job roles you’ve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 dirty="0">
                <a:latin typeface="Gill Sans MT" charset="0"/>
                <a:ea typeface="Gill Sans MT" charset="0"/>
                <a:cs typeface="Gill Sans MT" charset="0"/>
              </a:rPr>
              <a:t>probably heard of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ill Sans MT" charset="0"/>
              <a:ea typeface="Gill Sans MT" charset="0"/>
              <a:cs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68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2"/>
    </mc:Choice>
    <mc:Fallback xmlns="">
      <p:transition spd="slow" advTm="379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84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153E6B-997A-489F-9F09-8F537C100C51}"/>
              </a:ext>
            </a:extLst>
          </p:cNvPr>
          <p:cNvSpPr/>
          <p:nvPr/>
        </p:nvSpPr>
        <p:spPr>
          <a:xfrm>
            <a:off x="4263188" y="424481"/>
            <a:ext cx="73833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charset="0"/>
                <a:ea typeface="Gill Sans MT" charset="0"/>
                <a:cs typeface="Gill Sans MT" charset="0"/>
              </a:rPr>
              <a:t>Jobs you don’t think of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charset="0"/>
              <a:ea typeface="Gill Sans MT" charset="0"/>
              <a:cs typeface="Gill Sans MT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90D17E-F364-4C78-8C88-16FDC834ED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08" t="21807" r="13796" b="14057"/>
          <a:stretch/>
        </p:blipFill>
        <p:spPr>
          <a:xfrm>
            <a:off x="281392" y="1478841"/>
            <a:ext cx="4426907" cy="2155433"/>
          </a:xfrm>
          <a:prstGeom prst="rect">
            <a:avLst/>
          </a:prstGeom>
        </p:spPr>
      </p:pic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3E5A2F6E-4888-43C2-9931-CFE621BFF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45" y="1158477"/>
            <a:ext cx="3483504" cy="208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Rail workers receive PETA award for rescuing injured swan ...">
            <a:extLst>
              <a:ext uri="{FF2B5EF4-FFF2-40B4-BE49-F238E27FC236}">
                <a16:creationId xmlns:a16="http://schemas.microsoft.com/office/drawing/2014/main" id="{0A116982-DAC6-39D5-F9FB-F628C9EDF6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2145" y="3980748"/>
            <a:ext cx="3758742" cy="2505828"/>
          </a:xfrm>
          <a:prstGeom prst="rect">
            <a:avLst/>
          </a:prstGeom>
        </p:spPr>
      </p:pic>
      <p:pic>
        <p:nvPicPr>
          <p:cNvPr id="4" name="Picture 3" descr="Renewing the signalling in west Wales - Network Rail">
            <a:extLst>
              <a:ext uri="{FF2B5EF4-FFF2-40B4-BE49-F238E27FC236}">
                <a16:creationId xmlns:a16="http://schemas.microsoft.com/office/drawing/2014/main" id="{AD627C6D-00C2-8988-EF5F-555F93343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13" y="3980748"/>
            <a:ext cx="4346829" cy="2445091"/>
          </a:xfrm>
          <a:prstGeom prst="rect">
            <a:avLst/>
          </a:prstGeom>
        </p:spPr>
      </p:pic>
      <p:pic>
        <p:nvPicPr>
          <p:cNvPr id="7" name="Picture 6" descr="Woman using social media on laptop computer | Premium AI-generated image">
            <a:extLst>
              <a:ext uri="{FF2B5EF4-FFF2-40B4-BE49-F238E27FC236}">
                <a16:creationId xmlns:a16="http://schemas.microsoft.com/office/drawing/2014/main" id="{3E91532B-2A33-5068-EB2A-AD4957AF57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7920" y="1602628"/>
            <a:ext cx="3049905" cy="2031646"/>
          </a:xfrm>
          <a:prstGeom prst="rect">
            <a:avLst/>
          </a:prstGeom>
        </p:spPr>
      </p:pic>
      <p:pic>
        <p:nvPicPr>
          <p:cNvPr id="10" name="Picture 9" descr="Detective And Police Officer Working">
            <a:extLst>
              <a:ext uri="{FF2B5EF4-FFF2-40B4-BE49-F238E27FC236}">
                <a16:creationId xmlns:a16="http://schemas.microsoft.com/office/drawing/2014/main" id="{5C665421-CA6D-40CF-A6BA-449763BA9D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7383" y="4067043"/>
            <a:ext cx="3155301" cy="236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60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2"/>
    </mc:Choice>
    <mc:Fallback xmlns="">
      <p:transition spd="slow" advTm="379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CCC59-1044-0DDF-233B-4F77EC76F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766451-07CC-DC6F-F6D0-38E205B8B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84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C5BACA-6BB8-BC59-34B0-BB37C030C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946" y="642004"/>
            <a:ext cx="8053426" cy="5573992"/>
          </a:xfrm>
          <a:prstGeom prst="rect">
            <a:avLst/>
          </a:prstGeom>
        </p:spPr>
      </p:pic>
      <p:pic>
        <p:nvPicPr>
          <p:cNvPr id="2050" name="Picture 2" descr="Britain's first all female operated train service runs today">
            <a:extLst>
              <a:ext uri="{FF2B5EF4-FFF2-40B4-BE49-F238E27FC236}">
                <a16:creationId xmlns:a16="http://schemas.microsoft.com/office/drawing/2014/main" id="{53F3D73C-DF4E-513E-825C-60235D353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28" y="2379072"/>
            <a:ext cx="3894318" cy="258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56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2"/>
    </mc:Choice>
    <mc:Fallback xmlns="">
      <p:transition spd="slow" advTm="3792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84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153E6B-997A-489F-9F09-8F537C100C51}"/>
              </a:ext>
            </a:extLst>
          </p:cNvPr>
          <p:cNvSpPr/>
          <p:nvPr/>
        </p:nvSpPr>
        <p:spPr>
          <a:xfrm>
            <a:off x="4263188" y="424481"/>
            <a:ext cx="73833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charset="0"/>
                <a:ea typeface="Gill Sans MT" charset="0"/>
                <a:cs typeface="Gill Sans MT" charset="0"/>
              </a:rPr>
              <a:t>Benefits of working in rail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charset="0"/>
              <a:ea typeface="Gill Sans MT" charset="0"/>
              <a:cs typeface="Gill Sans MT" charset="0"/>
            </a:endParaRPr>
          </a:p>
        </p:txBody>
      </p:sp>
      <p:pic>
        <p:nvPicPr>
          <p:cNvPr id="2050" name="Picture 2" descr="Greater diversity needed to secure future health of the rail industry - UK  Construction Online">
            <a:extLst>
              <a:ext uri="{FF2B5EF4-FFF2-40B4-BE49-F238E27FC236}">
                <a16:creationId xmlns:a16="http://schemas.microsoft.com/office/drawing/2014/main" id="{84F888B4-4354-4EA8-8449-6FB515A50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652" y="4228806"/>
            <a:ext cx="3754690" cy="2504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Meet the York men and women keeping your trains on track | York Press">
            <a:extLst>
              <a:ext uri="{FF2B5EF4-FFF2-40B4-BE49-F238E27FC236}">
                <a16:creationId xmlns:a16="http://schemas.microsoft.com/office/drawing/2014/main" id="{705D99EE-C1BB-402D-BB3A-A09271C106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408082"/>
            <a:ext cx="173317" cy="173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4" name="Picture 6" descr="York Press: ">
            <a:extLst>
              <a:ext uri="{FF2B5EF4-FFF2-40B4-BE49-F238E27FC236}">
                <a16:creationId xmlns:a16="http://schemas.microsoft.com/office/drawing/2014/main" id="{265444F3-1810-447A-9596-969B6DAAA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984" y="1377019"/>
            <a:ext cx="4517358" cy="273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1F4FB3-45F4-45A2-B9C0-2CB1696C6D9F}"/>
              </a:ext>
            </a:extLst>
          </p:cNvPr>
          <p:cNvSpPr txBox="1"/>
          <p:nvPr/>
        </p:nvSpPr>
        <p:spPr>
          <a:xfrm>
            <a:off x="548089" y="1902965"/>
            <a:ext cx="504392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agrounded-boldregular"/>
                <a:ea typeface="+mn-ea"/>
                <a:cs typeface="+mn-cs"/>
              </a:rPr>
              <a:t>1. World travel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agrounded-boldregular"/>
                <a:ea typeface="+mn-ea"/>
                <a:cs typeface="+mn-cs"/>
              </a:rPr>
              <a:t>2. UK travel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agrounded-boldregular"/>
                <a:ea typeface="+mn-ea"/>
                <a:cs typeface="+mn-cs"/>
              </a:rPr>
              <a:t>3. Job security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agrounded-boldregular"/>
                <a:ea typeface="+mn-ea"/>
                <a:cs typeface="+mn-cs"/>
              </a:rPr>
              <a:t>4. CPD – no previous qualifications required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agrounded-boldregular"/>
                <a:ea typeface="+mn-ea"/>
                <a:cs typeface="+mn-cs"/>
              </a:rPr>
              <a:t>5. New technology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agrounded-boldregular"/>
                <a:ea typeface="+mn-ea"/>
                <a:cs typeface="+mn-cs"/>
              </a:rPr>
              <a:t>6. Support</a:t>
            </a:r>
          </a:p>
        </p:txBody>
      </p:sp>
    </p:spTree>
    <p:extLst>
      <p:ext uri="{BB962C8B-B14F-4D97-AF65-F5344CB8AC3E}">
        <p14:creationId xmlns:p14="http://schemas.microsoft.com/office/powerpoint/2010/main" val="292430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2"/>
    </mc:Choice>
    <mc:Fallback xmlns="">
      <p:transition spd="slow" advTm="3792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84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153E6B-997A-489F-9F09-8F537C100C51}"/>
              </a:ext>
            </a:extLst>
          </p:cNvPr>
          <p:cNvSpPr/>
          <p:nvPr/>
        </p:nvSpPr>
        <p:spPr>
          <a:xfrm>
            <a:off x="4263188" y="424481"/>
            <a:ext cx="73833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charset="0"/>
              <a:ea typeface="Gill Sans MT" charset="0"/>
              <a:cs typeface="Gill Sans MT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659613-03F7-44F9-8431-E28A9FE886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74" t="13968" r="4474" b="11111"/>
          <a:stretch/>
        </p:blipFill>
        <p:spPr>
          <a:xfrm>
            <a:off x="545433" y="1556848"/>
            <a:ext cx="10797481" cy="49975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0E8832-1409-4444-A502-FD9D5FFFFCB5}"/>
              </a:ext>
            </a:extLst>
          </p:cNvPr>
          <p:cNvSpPr txBox="1"/>
          <p:nvPr/>
        </p:nvSpPr>
        <p:spPr>
          <a:xfrm>
            <a:off x="6281057" y="4495800"/>
            <a:ext cx="372961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Work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Able to work independently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Good Communication Skills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Passion for learning and development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Hard Working Approach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84BE09-A5B8-42E9-A84E-4CA37BEC25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984" r="75982" b="61270"/>
          <a:stretch/>
        </p:blipFill>
        <p:spPr>
          <a:xfrm>
            <a:off x="8251372" y="424481"/>
            <a:ext cx="2928257" cy="80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63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2"/>
    </mc:Choice>
    <mc:Fallback xmlns="">
      <p:transition spd="slow" advTm="379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84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153E6B-997A-489F-9F09-8F537C100C51}"/>
              </a:ext>
            </a:extLst>
          </p:cNvPr>
          <p:cNvSpPr/>
          <p:nvPr/>
        </p:nvSpPr>
        <p:spPr>
          <a:xfrm>
            <a:off x="4263188" y="424481"/>
            <a:ext cx="73833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charset="0"/>
              <a:ea typeface="Gill Sans MT" charset="0"/>
              <a:cs typeface="Gill Sans MT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6D9D20-4D79-4310-B148-4A0778FFF7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105" t="8390" r="16489" b="32527"/>
          <a:stretch/>
        </p:blipFill>
        <p:spPr>
          <a:xfrm>
            <a:off x="5958469" y="493832"/>
            <a:ext cx="5709908" cy="58559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AA85A4-72C1-4D4E-BAA6-7FFBEA9B2C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647" t="38170" r="37206" b="21569"/>
          <a:stretch/>
        </p:blipFill>
        <p:spPr>
          <a:xfrm>
            <a:off x="389341" y="4094260"/>
            <a:ext cx="5179787" cy="23392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5C58D5-3E6E-4D5B-8A14-A8F9A2AB90F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4322" t="67417" r="17247" b="8985"/>
          <a:stretch/>
        </p:blipFill>
        <p:spPr>
          <a:xfrm>
            <a:off x="456481" y="1585889"/>
            <a:ext cx="5045505" cy="235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39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2"/>
    </mc:Choice>
    <mc:Fallback xmlns="">
      <p:transition spd="slow" advTm="3792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84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153E6B-997A-489F-9F09-8F537C100C51}"/>
              </a:ext>
            </a:extLst>
          </p:cNvPr>
          <p:cNvSpPr/>
          <p:nvPr/>
        </p:nvSpPr>
        <p:spPr>
          <a:xfrm>
            <a:off x="4263188" y="424481"/>
            <a:ext cx="73833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charset="0"/>
                <a:ea typeface="Gill Sans MT" charset="0"/>
                <a:cs typeface="Gill Sans MT" charset="0"/>
              </a:rPr>
              <a:t>How much???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charset="0"/>
              <a:ea typeface="Gill Sans MT" charset="0"/>
              <a:cs typeface="Gill Sans MT" charset="0"/>
            </a:endParaRPr>
          </a:p>
        </p:txBody>
      </p:sp>
      <p:sp>
        <p:nvSpPr>
          <p:cNvPr id="3" name="AutoShape 4" descr="Meet the York men and women keeping your trains on track | York Press">
            <a:extLst>
              <a:ext uri="{FF2B5EF4-FFF2-40B4-BE49-F238E27FC236}">
                <a16:creationId xmlns:a16="http://schemas.microsoft.com/office/drawing/2014/main" id="{705D99EE-C1BB-402D-BB3A-A09271C106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408082"/>
            <a:ext cx="173317" cy="173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utoShape 4" descr="66540">
            <a:extLst>
              <a:ext uri="{FF2B5EF4-FFF2-40B4-BE49-F238E27FC236}">
                <a16:creationId xmlns:a16="http://schemas.microsoft.com/office/drawing/2014/main" id="{63CA3A1E-04E1-4C17-B589-1BF2A5424D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utoShape 6" descr="66540">
            <a:extLst>
              <a:ext uri="{FF2B5EF4-FFF2-40B4-BE49-F238E27FC236}">
                <a16:creationId xmlns:a16="http://schemas.microsoft.com/office/drawing/2014/main" id="{F0D6A9C9-E3A3-4B55-8570-68E20F7BC5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D28D207-4375-4F1A-AFBE-42530BEC16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379" t="22701" r="38644" b="20803"/>
          <a:stretch/>
        </p:blipFill>
        <p:spPr>
          <a:xfrm>
            <a:off x="8409744" y="4268641"/>
            <a:ext cx="3582497" cy="23245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7781B3-443D-8C7E-B20C-EB424D7C78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7108" y="2294072"/>
            <a:ext cx="2457576" cy="15939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3FF422-11D1-91E3-25BF-4EA07DDFE9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114" y="4653645"/>
            <a:ext cx="7848148" cy="15452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2DB3AD-1DD9-655D-D919-47B741D0AE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4877" y="270469"/>
            <a:ext cx="3606985" cy="16574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9E214D2-3372-B5F3-D48F-C8E3ACBB1C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982" y="2509155"/>
            <a:ext cx="8806371" cy="145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5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2"/>
    </mc:Choice>
    <mc:Fallback xmlns="">
      <p:transition spd="slow" advTm="379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84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153E6B-997A-489F-9F09-8F537C100C51}"/>
              </a:ext>
            </a:extLst>
          </p:cNvPr>
          <p:cNvSpPr/>
          <p:nvPr/>
        </p:nvSpPr>
        <p:spPr>
          <a:xfrm>
            <a:off x="4263188" y="424481"/>
            <a:ext cx="73833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charset="0"/>
                <a:ea typeface="Gill Sans MT" charset="0"/>
                <a:cs typeface="Gill Sans MT" charset="0"/>
              </a:rPr>
              <a:t>How to get involved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charset="0"/>
              <a:ea typeface="Gill Sans MT" charset="0"/>
              <a:cs typeface="Gill Sans MT" charset="0"/>
            </a:endParaRPr>
          </a:p>
        </p:txBody>
      </p:sp>
      <p:sp>
        <p:nvSpPr>
          <p:cNvPr id="3" name="AutoShape 4" descr="Meet the York men and women keeping your trains on track | York Press">
            <a:extLst>
              <a:ext uri="{FF2B5EF4-FFF2-40B4-BE49-F238E27FC236}">
                <a16:creationId xmlns:a16="http://schemas.microsoft.com/office/drawing/2014/main" id="{705D99EE-C1BB-402D-BB3A-A09271C106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408082"/>
            <a:ext cx="173317" cy="173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utoShape 4" descr="66540">
            <a:extLst>
              <a:ext uri="{FF2B5EF4-FFF2-40B4-BE49-F238E27FC236}">
                <a16:creationId xmlns:a16="http://schemas.microsoft.com/office/drawing/2014/main" id="{63CA3A1E-04E1-4C17-B589-1BF2A5424D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utoShape 6" descr="66540">
            <a:extLst>
              <a:ext uri="{FF2B5EF4-FFF2-40B4-BE49-F238E27FC236}">
                <a16:creationId xmlns:a16="http://schemas.microsoft.com/office/drawing/2014/main" id="{F0D6A9C9-E3A3-4B55-8570-68E20F7BC5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20260114-1436-48.0427602">
            <a:hlinkClick r:id="" action="ppaction://media"/>
            <a:extLst>
              <a:ext uri="{FF2B5EF4-FFF2-40B4-BE49-F238E27FC236}">
                <a16:creationId xmlns:a16="http://schemas.microsoft.com/office/drawing/2014/main" id="{B8DB3CCC-D17C-925B-6B43-9FDDFD6DB2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58187" y="1472727"/>
            <a:ext cx="7981236" cy="451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80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2"/>
    </mc:Choice>
    <mc:Fallback xmlns="">
      <p:transition spd="slow" advTm="37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2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184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153E6B-997A-489F-9F09-8F537C100C51}"/>
              </a:ext>
            </a:extLst>
          </p:cNvPr>
          <p:cNvSpPr/>
          <p:nvPr/>
        </p:nvSpPr>
        <p:spPr>
          <a:xfrm>
            <a:off x="4263188" y="424481"/>
            <a:ext cx="73833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charset="0"/>
                <a:ea typeface="Gill Sans MT" charset="0"/>
                <a:cs typeface="Gill Sans MT" charset="0"/>
              </a:rPr>
              <a:t>Any Questions?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charset="0"/>
              <a:ea typeface="Gill Sans MT" charset="0"/>
              <a:cs typeface="Gill Sans MT" charset="0"/>
            </a:endParaRPr>
          </a:p>
        </p:txBody>
      </p:sp>
      <p:sp>
        <p:nvSpPr>
          <p:cNvPr id="3" name="AutoShape 4" descr="Meet the York men and women keeping your trains on track | York Press">
            <a:extLst>
              <a:ext uri="{FF2B5EF4-FFF2-40B4-BE49-F238E27FC236}">
                <a16:creationId xmlns:a16="http://schemas.microsoft.com/office/drawing/2014/main" id="{705D99EE-C1BB-402D-BB3A-A09271C106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408082"/>
            <a:ext cx="173317" cy="173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utoShape 4" descr="66540">
            <a:extLst>
              <a:ext uri="{FF2B5EF4-FFF2-40B4-BE49-F238E27FC236}">
                <a16:creationId xmlns:a16="http://schemas.microsoft.com/office/drawing/2014/main" id="{63CA3A1E-04E1-4C17-B589-1BF2A5424D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utoShape 6" descr="66540">
            <a:extLst>
              <a:ext uri="{FF2B5EF4-FFF2-40B4-BE49-F238E27FC236}">
                <a16:creationId xmlns:a16="http://schemas.microsoft.com/office/drawing/2014/main" id="{F0D6A9C9-E3A3-4B55-8570-68E20F7BC5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boothferry 2">
            <a:extLst>
              <a:ext uri="{FF2B5EF4-FFF2-40B4-BE49-F238E27FC236}">
                <a16:creationId xmlns:a16="http://schemas.microsoft.com/office/drawing/2014/main" id="{11143D4F-708C-0862-E91F-A648F6A68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149" y="1356625"/>
            <a:ext cx="6791928" cy="475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86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2"/>
    </mc:Choice>
    <mc:Fallback xmlns="">
      <p:transition spd="slow" advTm="3792"/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CRN PowerPoint (blank)</Template>
  <TotalTime>1159</TotalTime>
  <Words>102</Words>
  <Application>Microsoft Office PowerPoint</Application>
  <PresentationFormat>Widescreen</PresentationFormat>
  <Paragraphs>31</Paragraphs>
  <Slides>14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Gill Sans MT</vt:lpstr>
      <vt:lpstr>vagrounded-boldregular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Bennett</dc:creator>
  <cp:lastModifiedBy>Karen Bennett</cp:lastModifiedBy>
  <cp:revision>5</cp:revision>
  <dcterms:created xsi:type="dcterms:W3CDTF">2023-02-15T16:35:23Z</dcterms:created>
  <dcterms:modified xsi:type="dcterms:W3CDTF">2026-09-13T19:29:08Z</dcterms:modified>
</cp:coreProperties>
</file>