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305" r:id="rId2"/>
    <p:sldId id="306" r:id="rId3"/>
    <p:sldId id="307" r:id="rId4"/>
    <p:sldId id="313" r:id="rId5"/>
    <p:sldId id="309" r:id="rId6"/>
    <p:sldId id="310" r:id="rId7"/>
    <p:sldId id="316" r:id="rId8"/>
    <p:sldId id="311" r:id="rId9"/>
    <p:sldId id="312" r:id="rId10"/>
    <p:sldId id="314" r:id="rId11"/>
    <p:sldId id="324" r:id="rId12"/>
    <p:sldId id="315" r:id="rId13"/>
    <p:sldId id="318" r:id="rId14"/>
    <p:sldId id="32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89530B8-609E-4492-A522-DDFD6F446C00}">
          <p14:sldIdLst>
            <p14:sldId id="305"/>
            <p14:sldId id="306"/>
            <p14:sldId id="307"/>
            <p14:sldId id="313"/>
            <p14:sldId id="309"/>
            <p14:sldId id="310"/>
            <p14:sldId id="316"/>
            <p14:sldId id="311"/>
            <p14:sldId id="312"/>
            <p14:sldId id="314"/>
            <p14:sldId id="324"/>
            <p14:sldId id="315"/>
            <p14:sldId id="318"/>
            <p14:sldId id="325"/>
          </p14:sldIdLst>
        </p14:section>
        <p14:section name="Untitled Section" id="{0E364CC1-8F0C-4EDB-8918-F433F4531DE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B686DA"/>
    <a:srgbClr val="A92026"/>
    <a:srgbClr val="CD1C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4F5E49-E88B-4D29-8631-0F8DF6599E32}" v="3" dt="2026-04-24T13:05:00.9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527" autoAdjust="0"/>
    <p:restoredTop sz="78810" autoAdjust="0"/>
  </p:normalViewPr>
  <p:slideViewPr>
    <p:cSldViewPr snapToGrid="0" snapToObjects="1">
      <p:cViewPr varScale="1">
        <p:scale>
          <a:sx n="58" d="100"/>
          <a:sy n="58" d="100"/>
        </p:scale>
        <p:origin x="47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Bennett" userId="08062034fb8a4c5e" providerId="LiveId" clId="{9F839048-D503-4840-85FA-0AEBFC1A9525}"/>
    <pc:docChg chg="undo custSel delSld modSld modSection">
      <pc:chgData name="Karen Bennett" userId="08062034fb8a4c5e" providerId="LiveId" clId="{9F839048-D503-4840-85FA-0AEBFC1A9525}" dt="2026-04-24T13:05:35.950" v="16" actId="47"/>
      <pc:docMkLst>
        <pc:docMk/>
      </pc:docMkLst>
      <pc:sldChg chg="addSp delSp modSp mod">
        <pc:chgData name="Karen Bennett" userId="08062034fb8a4c5e" providerId="LiveId" clId="{9F839048-D503-4840-85FA-0AEBFC1A9525}" dt="2026-04-24T13:04:16.968" v="7" actId="1076"/>
        <pc:sldMkLst>
          <pc:docMk/>
          <pc:sldMk cId="3125414218" sldId="306"/>
        </pc:sldMkLst>
        <pc:spChg chg="add">
          <ac:chgData name="Karen Bennett" userId="08062034fb8a4c5e" providerId="LiveId" clId="{9F839048-D503-4840-85FA-0AEBFC1A9525}" dt="2026-04-24T13:03:49.666" v="1"/>
          <ac:spMkLst>
            <pc:docMk/>
            <pc:sldMk cId="3125414218" sldId="306"/>
            <ac:spMk id="7" creationId="{1BC47987-2C80-E846-DDD1-CA89905AA440}"/>
          </ac:spMkLst>
        </pc:spChg>
        <pc:spChg chg="mod">
          <ac:chgData name="Karen Bennett" userId="08062034fb8a4c5e" providerId="LiveId" clId="{9F839048-D503-4840-85FA-0AEBFC1A9525}" dt="2026-04-24T13:03:56.432" v="3" actId="1076"/>
          <ac:spMkLst>
            <pc:docMk/>
            <pc:sldMk cId="3125414218" sldId="306"/>
            <ac:spMk id="9" creationId="{7CCD2A2F-5C15-4E6E-A47F-783119551DE2}"/>
          </ac:spMkLst>
        </pc:spChg>
        <pc:picChg chg="del">
          <ac:chgData name="Karen Bennett" userId="08062034fb8a4c5e" providerId="LiveId" clId="{9F839048-D503-4840-85FA-0AEBFC1A9525}" dt="2026-04-24T13:03:23.205" v="0" actId="478"/>
          <ac:picMkLst>
            <pc:docMk/>
            <pc:sldMk cId="3125414218" sldId="306"/>
            <ac:picMk id="3" creationId="{A43B43BB-826F-4F03-AA4C-50463D90D346}"/>
          </ac:picMkLst>
        </pc:picChg>
        <pc:picChg chg="add mod">
          <ac:chgData name="Karen Bennett" userId="08062034fb8a4c5e" providerId="LiveId" clId="{9F839048-D503-4840-85FA-0AEBFC1A9525}" dt="2026-04-24T13:04:16.968" v="7" actId="1076"/>
          <ac:picMkLst>
            <pc:docMk/>
            <pc:sldMk cId="3125414218" sldId="306"/>
            <ac:picMk id="10" creationId="{EF5A0FC0-24E9-3A62-1E59-9F56AE69DE63}"/>
          </ac:picMkLst>
        </pc:picChg>
      </pc:sldChg>
      <pc:sldChg chg="addSp delSp modSp mod">
        <pc:chgData name="Karen Bennett" userId="08062034fb8a4c5e" providerId="LiveId" clId="{9F839048-D503-4840-85FA-0AEBFC1A9525}" dt="2026-04-24T13:05:00.990" v="14" actId="20577"/>
        <pc:sldMkLst>
          <pc:docMk/>
          <pc:sldMk cId="3645789665" sldId="307"/>
        </pc:sldMkLst>
        <pc:spChg chg="mod">
          <ac:chgData name="Karen Bennett" userId="08062034fb8a4c5e" providerId="LiveId" clId="{9F839048-D503-4840-85FA-0AEBFC1A9525}" dt="2026-04-24T13:05:00.990" v="14" actId="20577"/>
          <ac:spMkLst>
            <pc:docMk/>
            <pc:sldMk cId="3645789665" sldId="307"/>
            <ac:spMk id="4" creationId="{6B9F14CE-966B-445B-BDA1-A1F5DE6A7818}"/>
          </ac:spMkLst>
        </pc:spChg>
        <pc:picChg chg="add mod">
          <ac:chgData name="Karen Bennett" userId="08062034fb8a4c5e" providerId="LiveId" clId="{9F839048-D503-4840-85FA-0AEBFC1A9525}" dt="2026-04-24T13:04:59.235" v="12" actId="14100"/>
          <ac:picMkLst>
            <pc:docMk/>
            <pc:sldMk cId="3645789665" sldId="307"/>
            <ac:picMk id="6" creationId="{CE94F560-5E13-EB67-0D9E-34D6051C065F}"/>
          </ac:picMkLst>
        </pc:picChg>
        <pc:picChg chg="del mod">
          <ac:chgData name="Karen Bennett" userId="08062034fb8a4c5e" providerId="LiveId" clId="{9F839048-D503-4840-85FA-0AEBFC1A9525}" dt="2026-04-24T13:04:21.480" v="9" actId="478"/>
          <ac:picMkLst>
            <pc:docMk/>
            <pc:sldMk cId="3645789665" sldId="307"/>
            <ac:picMk id="10" creationId="{BC77E551-F5C5-4828-A67F-77FFCC8FFA52}"/>
          </ac:picMkLst>
        </pc:picChg>
      </pc:sldChg>
      <pc:sldChg chg="del">
        <pc:chgData name="Karen Bennett" userId="08062034fb8a4c5e" providerId="LiveId" clId="{9F839048-D503-4840-85FA-0AEBFC1A9525}" dt="2026-04-24T13:05:31.340" v="15" actId="47"/>
        <pc:sldMkLst>
          <pc:docMk/>
          <pc:sldMk cId="2140188988" sldId="319"/>
        </pc:sldMkLst>
      </pc:sldChg>
      <pc:sldChg chg="del">
        <pc:chgData name="Karen Bennett" userId="08062034fb8a4c5e" providerId="LiveId" clId="{9F839048-D503-4840-85FA-0AEBFC1A9525}" dt="2026-04-24T13:05:35.950" v="16" actId="47"/>
        <pc:sldMkLst>
          <pc:docMk/>
          <pc:sldMk cId="151968186" sldId="32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ADC1E5-3A98-4A47-9DF9-BB648B7E5541}" type="datetimeFigureOut">
              <a:rPr lang="en-GB" smtClean="0"/>
              <a:t>13/09/2026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8F03C6-D68B-A243-84B4-99A7F17D928C}" type="slidenum">
              <a:rPr lang="en-GB" smtClean="0"/>
              <a:t>‹#›</a:t>
            </a:fld>
            <a:endParaRPr lang="en-GB"/>
          </a:p>
        </p:txBody>
      </p:sp>
    </p:spTree>
    <p:extLst>
      <p:ext uri="{BB962C8B-B14F-4D97-AF65-F5344CB8AC3E}">
        <p14:creationId xmlns:p14="http://schemas.microsoft.com/office/powerpoint/2010/main" val="947707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A6501F-3B28-744F-A34A-8E985586B8F8}"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4F2E2E-2EE2-A84F-BB59-075B577B2DCA}" type="slidenum">
              <a:rPr lang="en-US" smtClean="0"/>
              <a:t>‹#›</a:t>
            </a:fld>
            <a:endParaRPr lang="en-US"/>
          </a:p>
        </p:txBody>
      </p:sp>
    </p:spTree>
    <p:extLst>
      <p:ext uri="{BB962C8B-B14F-4D97-AF65-F5344CB8AC3E}">
        <p14:creationId xmlns:p14="http://schemas.microsoft.com/office/powerpoint/2010/main" val="298662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1</a:t>
            </a:fld>
            <a:endParaRPr lang="en-US"/>
          </a:p>
        </p:txBody>
      </p:sp>
    </p:spTree>
    <p:extLst>
      <p:ext uri="{BB962C8B-B14F-4D97-AF65-F5344CB8AC3E}">
        <p14:creationId xmlns:p14="http://schemas.microsoft.com/office/powerpoint/2010/main" val="2759958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2</a:t>
            </a:fld>
            <a:endParaRPr lang="en-US"/>
          </a:p>
        </p:txBody>
      </p:sp>
    </p:spTree>
    <p:extLst>
      <p:ext uri="{BB962C8B-B14F-4D97-AF65-F5344CB8AC3E}">
        <p14:creationId xmlns:p14="http://schemas.microsoft.com/office/powerpoint/2010/main" val="2807253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3</a:t>
            </a:fld>
            <a:endParaRPr lang="en-US"/>
          </a:p>
        </p:txBody>
      </p:sp>
    </p:spTree>
    <p:extLst>
      <p:ext uri="{BB962C8B-B14F-4D97-AF65-F5344CB8AC3E}">
        <p14:creationId xmlns:p14="http://schemas.microsoft.com/office/powerpoint/2010/main" val="2026528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4</a:t>
            </a:fld>
            <a:endParaRPr lang="en-US"/>
          </a:p>
        </p:txBody>
      </p:sp>
    </p:spTree>
    <p:extLst>
      <p:ext uri="{BB962C8B-B14F-4D97-AF65-F5344CB8AC3E}">
        <p14:creationId xmlns:p14="http://schemas.microsoft.com/office/powerpoint/2010/main" val="1719932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5</a:t>
            </a:fld>
            <a:endParaRPr lang="en-US"/>
          </a:p>
        </p:txBody>
      </p:sp>
    </p:spTree>
    <p:extLst>
      <p:ext uri="{BB962C8B-B14F-4D97-AF65-F5344CB8AC3E}">
        <p14:creationId xmlns:p14="http://schemas.microsoft.com/office/powerpoint/2010/main" val="2393464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6</a:t>
            </a:fld>
            <a:endParaRPr lang="en-US"/>
          </a:p>
        </p:txBody>
      </p:sp>
    </p:spTree>
    <p:extLst>
      <p:ext uri="{BB962C8B-B14F-4D97-AF65-F5344CB8AC3E}">
        <p14:creationId xmlns:p14="http://schemas.microsoft.com/office/powerpoint/2010/main" val="833838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7</a:t>
            </a:fld>
            <a:endParaRPr lang="en-US"/>
          </a:p>
        </p:txBody>
      </p:sp>
    </p:spTree>
    <p:extLst>
      <p:ext uri="{BB962C8B-B14F-4D97-AF65-F5344CB8AC3E}">
        <p14:creationId xmlns:p14="http://schemas.microsoft.com/office/powerpoint/2010/main" val="2985274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8</a:t>
            </a:fld>
            <a:endParaRPr lang="en-US"/>
          </a:p>
        </p:txBody>
      </p:sp>
    </p:spTree>
    <p:extLst>
      <p:ext uri="{BB962C8B-B14F-4D97-AF65-F5344CB8AC3E}">
        <p14:creationId xmlns:p14="http://schemas.microsoft.com/office/powerpoint/2010/main" val="3090660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9</a:t>
            </a:fld>
            <a:endParaRPr lang="en-US"/>
          </a:p>
        </p:txBody>
      </p:sp>
    </p:spTree>
    <p:extLst>
      <p:ext uri="{BB962C8B-B14F-4D97-AF65-F5344CB8AC3E}">
        <p14:creationId xmlns:p14="http://schemas.microsoft.com/office/powerpoint/2010/main" val="1006871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10</a:t>
            </a:fld>
            <a:endParaRPr lang="en-US"/>
          </a:p>
        </p:txBody>
      </p:sp>
    </p:spTree>
    <p:extLst>
      <p:ext uri="{BB962C8B-B14F-4D97-AF65-F5344CB8AC3E}">
        <p14:creationId xmlns:p14="http://schemas.microsoft.com/office/powerpoint/2010/main" val="908200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11</a:t>
            </a:fld>
            <a:endParaRPr lang="en-US"/>
          </a:p>
        </p:txBody>
      </p:sp>
    </p:spTree>
    <p:extLst>
      <p:ext uri="{BB962C8B-B14F-4D97-AF65-F5344CB8AC3E}">
        <p14:creationId xmlns:p14="http://schemas.microsoft.com/office/powerpoint/2010/main" val="3819005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12</a:t>
            </a:fld>
            <a:endParaRPr lang="en-US"/>
          </a:p>
        </p:txBody>
      </p:sp>
    </p:spTree>
    <p:extLst>
      <p:ext uri="{BB962C8B-B14F-4D97-AF65-F5344CB8AC3E}">
        <p14:creationId xmlns:p14="http://schemas.microsoft.com/office/powerpoint/2010/main" val="2924711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4F2E2E-2EE2-A84F-BB59-075B577B2DCA}" type="slidenum">
              <a:rPr lang="en-US" smtClean="0"/>
              <a:t>13</a:t>
            </a:fld>
            <a:endParaRPr lang="en-US"/>
          </a:p>
        </p:txBody>
      </p:sp>
    </p:spTree>
    <p:extLst>
      <p:ext uri="{BB962C8B-B14F-4D97-AF65-F5344CB8AC3E}">
        <p14:creationId xmlns:p14="http://schemas.microsoft.com/office/powerpoint/2010/main" val="1910292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4F2E2E-2EE2-A84F-BB59-075B577B2D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41763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18407"/>
          </a:xfrm>
          <a:prstGeom prst="rect">
            <a:avLst/>
          </a:prstGeom>
        </p:spPr>
      </p:pic>
    </p:spTree>
    <p:extLst>
      <p:ext uri="{BB962C8B-B14F-4D97-AF65-F5344CB8AC3E}">
        <p14:creationId xmlns:p14="http://schemas.microsoft.com/office/powerpoint/2010/main" val="846930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6F2A61C-4D35-2546-836D-92F46D3BB9BE}"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8AE7E-15B4-E843-A676-B2C4FFFDD9F2}" type="slidenum">
              <a:rPr lang="en-US" smtClean="0"/>
              <a:t>‹#›</a:t>
            </a:fld>
            <a:endParaRPr lang="en-US"/>
          </a:p>
        </p:txBody>
      </p:sp>
    </p:spTree>
    <p:extLst>
      <p:ext uri="{BB962C8B-B14F-4D97-AF65-F5344CB8AC3E}">
        <p14:creationId xmlns:p14="http://schemas.microsoft.com/office/powerpoint/2010/main" val="596516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6F2A61C-4D35-2546-836D-92F46D3BB9BE}"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8AE7E-15B4-E843-A676-B2C4FFFDD9F2}" type="slidenum">
              <a:rPr lang="en-US" smtClean="0"/>
              <a:t>‹#›</a:t>
            </a:fld>
            <a:endParaRPr lang="en-US"/>
          </a:p>
        </p:txBody>
      </p:sp>
    </p:spTree>
    <p:extLst>
      <p:ext uri="{BB962C8B-B14F-4D97-AF65-F5344CB8AC3E}">
        <p14:creationId xmlns:p14="http://schemas.microsoft.com/office/powerpoint/2010/main" val="1189641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16F2A61C-4D35-2546-836D-92F46D3BB9BE}"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8AE7E-15B4-E843-A676-B2C4FFFDD9F2}" type="slidenum">
              <a:rPr lang="en-US" smtClean="0"/>
              <a:t>‹#›</a:t>
            </a:fld>
            <a:endParaRPr lang="en-US"/>
          </a:p>
        </p:txBody>
      </p:sp>
    </p:spTree>
    <p:extLst>
      <p:ext uri="{BB962C8B-B14F-4D97-AF65-F5344CB8AC3E}">
        <p14:creationId xmlns:p14="http://schemas.microsoft.com/office/powerpoint/2010/main" val="1025202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16F2A61C-4D35-2546-836D-92F46D3BB9BE}"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68AE7E-15B4-E843-A676-B2C4FFFDD9F2}" type="slidenum">
              <a:rPr lang="en-US" smtClean="0"/>
              <a:t>‹#›</a:t>
            </a:fld>
            <a:endParaRPr lang="en-US"/>
          </a:p>
        </p:txBody>
      </p:sp>
    </p:spTree>
    <p:extLst>
      <p:ext uri="{BB962C8B-B14F-4D97-AF65-F5344CB8AC3E}">
        <p14:creationId xmlns:p14="http://schemas.microsoft.com/office/powerpoint/2010/main" val="1350490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16F2A61C-4D35-2546-836D-92F46D3BB9BE}"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68AE7E-15B4-E843-A676-B2C4FFFDD9F2}" type="slidenum">
              <a:rPr lang="en-US" smtClean="0"/>
              <a:t>‹#›</a:t>
            </a:fld>
            <a:endParaRPr lang="en-US"/>
          </a:p>
        </p:txBody>
      </p:sp>
    </p:spTree>
    <p:extLst>
      <p:ext uri="{BB962C8B-B14F-4D97-AF65-F5344CB8AC3E}">
        <p14:creationId xmlns:p14="http://schemas.microsoft.com/office/powerpoint/2010/main" val="783368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F2A61C-4D35-2546-836D-92F46D3BB9BE}"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68AE7E-15B4-E843-A676-B2C4FFFDD9F2}" type="slidenum">
              <a:rPr lang="en-US" smtClean="0"/>
              <a:t>‹#›</a:t>
            </a:fld>
            <a:endParaRPr lang="en-US"/>
          </a:p>
        </p:txBody>
      </p:sp>
    </p:spTree>
    <p:extLst>
      <p:ext uri="{BB962C8B-B14F-4D97-AF65-F5344CB8AC3E}">
        <p14:creationId xmlns:p14="http://schemas.microsoft.com/office/powerpoint/2010/main" val="1102520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6F2A61C-4D35-2546-836D-92F46D3BB9BE}"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8AE7E-15B4-E843-A676-B2C4FFFDD9F2}" type="slidenum">
              <a:rPr lang="en-US" smtClean="0"/>
              <a:t>‹#›</a:t>
            </a:fld>
            <a:endParaRPr lang="en-US"/>
          </a:p>
        </p:txBody>
      </p:sp>
    </p:spTree>
    <p:extLst>
      <p:ext uri="{BB962C8B-B14F-4D97-AF65-F5344CB8AC3E}">
        <p14:creationId xmlns:p14="http://schemas.microsoft.com/office/powerpoint/2010/main" val="2044897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6F2A61C-4D35-2546-836D-92F46D3BB9BE}"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8AE7E-15B4-E843-A676-B2C4FFFDD9F2}" type="slidenum">
              <a:rPr lang="en-US" smtClean="0"/>
              <a:t>‹#›</a:t>
            </a:fld>
            <a:endParaRPr lang="en-US"/>
          </a:p>
        </p:txBody>
      </p:sp>
    </p:spTree>
    <p:extLst>
      <p:ext uri="{BB962C8B-B14F-4D97-AF65-F5344CB8AC3E}">
        <p14:creationId xmlns:p14="http://schemas.microsoft.com/office/powerpoint/2010/main" val="1967513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6F2A61C-4D35-2546-836D-92F46D3BB9BE}"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8AE7E-15B4-E843-A676-B2C4FFFDD9F2}" type="slidenum">
              <a:rPr lang="en-US" smtClean="0"/>
              <a:t>‹#›</a:t>
            </a:fld>
            <a:endParaRPr lang="en-US"/>
          </a:p>
        </p:txBody>
      </p:sp>
    </p:spTree>
    <p:extLst>
      <p:ext uri="{BB962C8B-B14F-4D97-AF65-F5344CB8AC3E}">
        <p14:creationId xmlns:p14="http://schemas.microsoft.com/office/powerpoint/2010/main" val="1365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6F2A61C-4D35-2546-836D-92F46D3BB9BE}"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8AE7E-15B4-E843-A676-B2C4FFFDD9F2}" type="slidenum">
              <a:rPr lang="en-US" smtClean="0"/>
              <a:t>‹#›</a:t>
            </a:fld>
            <a:endParaRPr lang="en-US"/>
          </a:p>
        </p:txBody>
      </p:sp>
    </p:spTree>
    <p:extLst>
      <p:ext uri="{BB962C8B-B14F-4D97-AF65-F5344CB8AC3E}">
        <p14:creationId xmlns:p14="http://schemas.microsoft.com/office/powerpoint/2010/main" val="1540383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2000"/>
            <a:lum/>
          </a:blip>
          <a:srcRect/>
          <a:stretch>
            <a:fillRect t="-83000" b="-8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F2A61C-4D35-2546-836D-92F46D3BB9BE}" type="datetimeFigureOut">
              <a:rPr lang="en-US" smtClean="0"/>
              <a:t>9/10/2026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8AE7E-15B4-E843-A676-B2C4FFFDD9F2}" type="slidenum">
              <a:rPr lang="en-US" smtClean="0"/>
              <a:t>‹#›</a:t>
            </a:fld>
            <a:endParaRPr lang="en-US"/>
          </a:p>
        </p:txBody>
      </p:sp>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8.png"/><Relationship Id="rId5" Type="http://schemas.openxmlformats.org/officeDocument/2006/relationships/image" Target="../media/image4.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4.png"/><Relationship Id="rId7"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 Id="rId9"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288389"/>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descr="A picture containing person, indoor, boy, young&#10;&#10;Description generated with very high confidence">
            <a:extLst>
              <a:ext uri="{FF2B5EF4-FFF2-40B4-BE49-F238E27FC236}">
                <a16:creationId xmlns:a16="http://schemas.microsoft.com/office/drawing/2014/main" id="{AAC5D1BF-5F45-4963-B7C9-4425A6EC6A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7325" y="572294"/>
            <a:ext cx="6086475" cy="3429000"/>
          </a:xfrm>
          <a:prstGeom prst="rect">
            <a:avLst/>
          </a:prstGeom>
        </p:spPr>
      </p:pic>
      <p:sp>
        <p:nvSpPr>
          <p:cNvPr id="5" name="TextBox 4">
            <a:extLst>
              <a:ext uri="{FF2B5EF4-FFF2-40B4-BE49-F238E27FC236}">
                <a16:creationId xmlns:a16="http://schemas.microsoft.com/office/drawing/2014/main" id="{B263E31A-85C9-4D48-B678-AF745EEB666E}"/>
              </a:ext>
            </a:extLst>
          </p:cNvPr>
          <p:cNvSpPr txBox="1"/>
          <p:nvPr/>
        </p:nvSpPr>
        <p:spPr>
          <a:xfrm>
            <a:off x="96962" y="3852628"/>
            <a:ext cx="7302055" cy="2554545"/>
          </a:xfrm>
          <a:prstGeom prst="rect">
            <a:avLst/>
          </a:prstGeom>
          <a:noFill/>
        </p:spPr>
        <p:txBody>
          <a:bodyPr wrap="square" rtlCol="0">
            <a:spAutoFit/>
          </a:bodyPr>
          <a:lstStyle/>
          <a:p>
            <a:pPr algn="ctr"/>
            <a:r>
              <a:rPr lang="en-GB" sz="8000" dirty="0"/>
              <a:t>How to use the railway safely</a:t>
            </a:r>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4"/>
          <a:stretch>
            <a:fillRect/>
          </a:stretch>
        </p:blipFill>
        <p:spPr>
          <a:xfrm>
            <a:off x="838200" y="576259"/>
            <a:ext cx="2372180" cy="1249366"/>
          </a:xfrm>
        </p:spPr>
      </p:pic>
    </p:spTree>
    <p:extLst>
      <p:ext uri="{BB962C8B-B14F-4D97-AF65-F5344CB8AC3E}">
        <p14:creationId xmlns:p14="http://schemas.microsoft.com/office/powerpoint/2010/main" val="2844914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288389"/>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3180002" y="536788"/>
            <a:ext cx="8981620" cy="830997"/>
          </a:xfrm>
          <a:prstGeom prst="rect">
            <a:avLst/>
          </a:prstGeom>
          <a:noFill/>
        </p:spPr>
        <p:txBody>
          <a:bodyPr wrap="square" rtlCol="0">
            <a:spAutoFit/>
          </a:bodyPr>
          <a:lstStyle/>
          <a:p>
            <a:pPr algn="ctr"/>
            <a:r>
              <a:rPr lang="en-GB" sz="4800" dirty="0"/>
              <a:t>Who has been on a train before?</a:t>
            </a:r>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sp>
        <p:nvSpPr>
          <p:cNvPr id="4" name="TextBox 3">
            <a:extLst>
              <a:ext uri="{FF2B5EF4-FFF2-40B4-BE49-F238E27FC236}">
                <a16:creationId xmlns:a16="http://schemas.microsoft.com/office/drawing/2014/main" id="{6B9F14CE-966B-445B-BDA1-A1F5DE6A7818}"/>
              </a:ext>
            </a:extLst>
          </p:cNvPr>
          <p:cNvSpPr txBox="1"/>
          <p:nvPr/>
        </p:nvSpPr>
        <p:spPr>
          <a:xfrm>
            <a:off x="-1543335" y="2938809"/>
            <a:ext cx="8981620" cy="584775"/>
          </a:xfrm>
          <a:prstGeom prst="rect">
            <a:avLst/>
          </a:prstGeom>
          <a:noFill/>
        </p:spPr>
        <p:txBody>
          <a:bodyPr wrap="square" rtlCol="0">
            <a:spAutoFit/>
          </a:bodyPr>
          <a:lstStyle/>
          <a:p>
            <a:pPr algn="ctr"/>
            <a:r>
              <a:rPr lang="en-GB" sz="3200" dirty="0"/>
              <a:t>Where have you been to?</a:t>
            </a:r>
          </a:p>
        </p:txBody>
      </p:sp>
      <p:sp>
        <p:nvSpPr>
          <p:cNvPr id="6" name="TextBox 5">
            <a:extLst>
              <a:ext uri="{FF2B5EF4-FFF2-40B4-BE49-F238E27FC236}">
                <a16:creationId xmlns:a16="http://schemas.microsoft.com/office/drawing/2014/main" id="{C7C4ECF2-501D-4819-84E6-034EF95640CC}"/>
              </a:ext>
            </a:extLst>
          </p:cNvPr>
          <p:cNvSpPr txBox="1"/>
          <p:nvPr/>
        </p:nvSpPr>
        <p:spPr>
          <a:xfrm>
            <a:off x="-1543335" y="4127378"/>
            <a:ext cx="8981620" cy="584775"/>
          </a:xfrm>
          <a:prstGeom prst="rect">
            <a:avLst/>
          </a:prstGeom>
          <a:noFill/>
        </p:spPr>
        <p:txBody>
          <a:bodyPr wrap="square" rtlCol="0">
            <a:spAutoFit/>
          </a:bodyPr>
          <a:lstStyle/>
          <a:p>
            <a:pPr algn="ctr"/>
            <a:r>
              <a:rPr lang="en-GB" sz="3200" dirty="0"/>
              <a:t>Who did you go with?</a:t>
            </a:r>
          </a:p>
        </p:txBody>
      </p:sp>
      <p:sp>
        <p:nvSpPr>
          <p:cNvPr id="7" name="AutoShape 2" descr="RailPictures.Net Photo: 195130 Northern Rail British Rail Class 195 ...">
            <a:extLst>
              <a:ext uri="{FF2B5EF4-FFF2-40B4-BE49-F238E27FC236}">
                <a16:creationId xmlns:a16="http://schemas.microsoft.com/office/drawing/2014/main" id="{1BC47987-2C80-E846-DDD1-CA89905AA44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a:extLst>
              <a:ext uri="{FF2B5EF4-FFF2-40B4-BE49-F238E27FC236}">
                <a16:creationId xmlns:a16="http://schemas.microsoft.com/office/drawing/2014/main" id="{EF5A0FC0-24E9-3A62-1E59-9F56AE69DE63}"/>
              </a:ext>
            </a:extLst>
          </p:cNvPr>
          <p:cNvPicPr>
            <a:picLocks noChangeAspect="1"/>
          </p:cNvPicPr>
          <p:nvPr/>
        </p:nvPicPr>
        <p:blipFill>
          <a:blip r:embed="rId4"/>
          <a:stretch>
            <a:fillRect/>
          </a:stretch>
        </p:blipFill>
        <p:spPr>
          <a:xfrm>
            <a:off x="5479221" y="2197100"/>
            <a:ext cx="5599344" cy="3071934"/>
          </a:xfrm>
          <a:prstGeom prst="rect">
            <a:avLst/>
          </a:prstGeom>
        </p:spPr>
      </p:pic>
    </p:spTree>
    <p:extLst>
      <p:ext uri="{BB962C8B-B14F-4D97-AF65-F5344CB8AC3E}">
        <p14:creationId xmlns:p14="http://schemas.microsoft.com/office/powerpoint/2010/main" val="312541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288389"/>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3180002" y="536788"/>
            <a:ext cx="8981620" cy="646331"/>
          </a:xfrm>
          <a:prstGeom prst="rect">
            <a:avLst/>
          </a:prstGeom>
          <a:noFill/>
        </p:spPr>
        <p:txBody>
          <a:bodyPr wrap="square" rtlCol="0">
            <a:spAutoFit/>
          </a:bodyPr>
          <a:lstStyle/>
          <a:p>
            <a:pPr algn="ctr"/>
            <a:r>
              <a:rPr lang="en-GB" sz="3600" dirty="0"/>
              <a:t>A train is the safest form of land transport</a:t>
            </a:r>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sp>
        <p:nvSpPr>
          <p:cNvPr id="4" name="TextBox 3">
            <a:extLst>
              <a:ext uri="{FF2B5EF4-FFF2-40B4-BE49-F238E27FC236}">
                <a16:creationId xmlns:a16="http://schemas.microsoft.com/office/drawing/2014/main" id="{6B9F14CE-966B-445B-BDA1-A1F5DE6A7818}"/>
              </a:ext>
            </a:extLst>
          </p:cNvPr>
          <p:cNvSpPr txBox="1"/>
          <p:nvPr/>
        </p:nvSpPr>
        <p:spPr>
          <a:xfrm>
            <a:off x="4247865" y="2631233"/>
            <a:ext cx="8981620" cy="1323439"/>
          </a:xfrm>
          <a:prstGeom prst="rect">
            <a:avLst/>
          </a:prstGeom>
          <a:noFill/>
        </p:spPr>
        <p:txBody>
          <a:bodyPr wrap="square" rtlCol="0">
            <a:spAutoFit/>
          </a:bodyPr>
          <a:lstStyle/>
          <a:p>
            <a:pPr algn="ctr"/>
            <a:r>
              <a:rPr lang="en-GB" sz="4000" dirty="0"/>
              <a:t>9 times safer than </a:t>
            </a:r>
          </a:p>
          <a:p>
            <a:pPr algn="ctr"/>
            <a:r>
              <a:rPr lang="en-GB" sz="4000" dirty="0"/>
              <a:t>travelling by road!</a:t>
            </a:r>
          </a:p>
        </p:txBody>
      </p:sp>
      <p:pic>
        <p:nvPicPr>
          <p:cNvPr id="6" name="Picture 5">
            <a:extLst>
              <a:ext uri="{FF2B5EF4-FFF2-40B4-BE49-F238E27FC236}">
                <a16:creationId xmlns:a16="http://schemas.microsoft.com/office/drawing/2014/main" id="{CE94F560-5E13-EB67-0D9E-34D6051C065F}"/>
              </a:ext>
            </a:extLst>
          </p:cNvPr>
          <p:cNvPicPr>
            <a:picLocks noChangeAspect="1"/>
          </p:cNvPicPr>
          <p:nvPr/>
        </p:nvPicPr>
        <p:blipFill>
          <a:blip r:embed="rId4"/>
          <a:stretch>
            <a:fillRect/>
          </a:stretch>
        </p:blipFill>
        <p:spPr>
          <a:xfrm>
            <a:off x="838200" y="2222500"/>
            <a:ext cx="5098514" cy="3361178"/>
          </a:xfrm>
          <a:prstGeom prst="rect">
            <a:avLst/>
          </a:prstGeom>
        </p:spPr>
      </p:pic>
    </p:spTree>
    <p:extLst>
      <p:ext uri="{BB962C8B-B14F-4D97-AF65-F5344CB8AC3E}">
        <p14:creationId xmlns:p14="http://schemas.microsoft.com/office/powerpoint/2010/main" val="364578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295767"/>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9231195" y="-282365"/>
            <a:ext cx="3199702" cy="268674"/>
          </a:xfrm>
          <a:prstGeom prst="rect">
            <a:avLst/>
          </a:prstGeom>
          <a:noFill/>
        </p:spPr>
        <p:txBody>
          <a:bodyPr wrap="square" rtlCol="0">
            <a:spAutoFit/>
          </a:bodyPr>
          <a:lstStyle/>
          <a:p>
            <a:pPr algn="ctr"/>
            <a:endParaRPr lang="en-GB" sz="3600" dirty="0"/>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sp>
        <p:nvSpPr>
          <p:cNvPr id="4" name="TextBox 3">
            <a:extLst>
              <a:ext uri="{FF2B5EF4-FFF2-40B4-BE49-F238E27FC236}">
                <a16:creationId xmlns:a16="http://schemas.microsoft.com/office/drawing/2014/main" id="{D97A41FB-D742-470B-8113-C01240731C5C}"/>
              </a:ext>
            </a:extLst>
          </p:cNvPr>
          <p:cNvSpPr txBox="1"/>
          <p:nvPr/>
        </p:nvSpPr>
        <p:spPr>
          <a:xfrm>
            <a:off x="1782990" y="663385"/>
            <a:ext cx="8981620" cy="1200329"/>
          </a:xfrm>
          <a:prstGeom prst="rect">
            <a:avLst/>
          </a:prstGeom>
          <a:noFill/>
        </p:spPr>
        <p:txBody>
          <a:bodyPr wrap="square" rtlCol="0">
            <a:spAutoFit/>
          </a:bodyPr>
          <a:lstStyle/>
          <a:p>
            <a:pPr algn="ctr"/>
            <a:r>
              <a:rPr lang="en-GB" sz="7200" dirty="0"/>
              <a:t>Trespassing</a:t>
            </a:r>
          </a:p>
        </p:txBody>
      </p:sp>
      <p:sp>
        <p:nvSpPr>
          <p:cNvPr id="12" name="TextBox 11">
            <a:extLst>
              <a:ext uri="{FF2B5EF4-FFF2-40B4-BE49-F238E27FC236}">
                <a16:creationId xmlns:a16="http://schemas.microsoft.com/office/drawing/2014/main" id="{5B4B8DA0-6884-4533-B377-7254EDBBC63B}"/>
              </a:ext>
            </a:extLst>
          </p:cNvPr>
          <p:cNvSpPr txBox="1"/>
          <p:nvPr/>
        </p:nvSpPr>
        <p:spPr>
          <a:xfrm>
            <a:off x="6146800" y="2665675"/>
            <a:ext cx="5604476" cy="3108543"/>
          </a:xfrm>
          <a:prstGeom prst="rect">
            <a:avLst/>
          </a:prstGeom>
          <a:noFill/>
        </p:spPr>
        <p:txBody>
          <a:bodyPr wrap="square">
            <a:spAutoFit/>
          </a:bodyPr>
          <a:lstStyle/>
          <a:p>
            <a:pPr lvl="0"/>
            <a:r>
              <a:rPr lang="en-GB" sz="2800" b="1" dirty="0">
                <a:solidFill>
                  <a:srgbClr val="1C1C1C"/>
                </a:solidFill>
                <a:latin typeface="Calibri" panose="020F0502020204030204" pitchFamily="34" charset="0"/>
                <a:cs typeface="Calibri" panose="020F0502020204030204" pitchFamily="34" charset="0"/>
              </a:rPr>
              <a:t>Never</a:t>
            </a:r>
            <a:r>
              <a:rPr lang="en-GB" sz="2800" dirty="0">
                <a:solidFill>
                  <a:srgbClr val="1C1C1C"/>
                </a:solidFill>
                <a:latin typeface="Calibri" panose="020F0502020204030204" pitchFamily="34" charset="0"/>
                <a:cs typeface="Calibri" panose="020F0502020204030204" pitchFamily="34" charset="0"/>
              </a:rPr>
              <a:t> play on railway tracks – you are putting your life in danger! Unlike cars which have steering wheels, trains cannot steer out of your way. </a:t>
            </a:r>
          </a:p>
          <a:p>
            <a:pPr lvl="0"/>
            <a:r>
              <a:rPr lang="en-GB" sz="2800" dirty="0">
                <a:solidFill>
                  <a:srgbClr val="1C1C1C"/>
                </a:solidFill>
                <a:latin typeface="Calibri" panose="020F0502020204030204" pitchFamily="34" charset="0"/>
                <a:cs typeface="Calibri" panose="020F0502020204030204" pitchFamily="34" charset="0"/>
              </a:rPr>
              <a:t>If you trespass on the railway you could end up with a £1000 fine – or even worse, you could lose your life!</a:t>
            </a:r>
          </a:p>
        </p:txBody>
      </p:sp>
      <p:pic>
        <p:nvPicPr>
          <p:cNvPr id="3074" name="Picture 2" descr="See the source image">
            <a:extLst>
              <a:ext uri="{FF2B5EF4-FFF2-40B4-BE49-F238E27FC236}">
                <a16:creationId xmlns:a16="http://schemas.microsoft.com/office/drawing/2014/main" id="{9FA41006-E704-40D5-9B82-8591419B837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982" t="21155" r="2833" b="12072"/>
          <a:stretch/>
        </p:blipFill>
        <p:spPr bwMode="auto">
          <a:xfrm>
            <a:off x="8981622" y="697724"/>
            <a:ext cx="2619633" cy="1540081"/>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5" descr="A person standing in front of a fence&#10;&#10;Description automatically generated">
            <a:extLst>
              <a:ext uri="{FF2B5EF4-FFF2-40B4-BE49-F238E27FC236}">
                <a16:creationId xmlns:a16="http://schemas.microsoft.com/office/drawing/2014/main" id="{FA9BE8E5-58E7-4CAE-B56B-479D42A2BD71}"/>
              </a:ext>
            </a:extLst>
          </p:cNvPr>
          <p:cNvPicPr>
            <a:picLocks noChangeAspect="1"/>
          </p:cNvPicPr>
          <p:nvPr/>
        </p:nvPicPr>
        <p:blipFill>
          <a:blip r:embed="rId5"/>
          <a:stretch>
            <a:fillRect/>
          </a:stretch>
        </p:blipFill>
        <p:spPr>
          <a:xfrm>
            <a:off x="1183004" y="2178157"/>
            <a:ext cx="4690202" cy="3609127"/>
          </a:xfrm>
          <a:prstGeom prst="rect">
            <a:avLst/>
          </a:prstGeom>
        </p:spPr>
      </p:pic>
    </p:spTree>
    <p:extLst>
      <p:ext uri="{BB962C8B-B14F-4D97-AF65-F5344CB8AC3E}">
        <p14:creationId xmlns:p14="http://schemas.microsoft.com/office/powerpoint/2010/main" val="334917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288389"/>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9231195" y="-282365"/>
            <a:ext cx="3199702" cy="268674"/>
          </a:xfrm>
          <a:prstGeom prst="rect">
            <a:avLst/>
          </a:prstGeom>
          <a:noFill/>
        </p:spPr>
        <p:txBody>
          <a:bodyPr wrap="square" rtlCol="0">
            <a:spAutoFit/>
          </a:bodyPr>
          <a:lstStyle/>
          <a:p>
            <a:pPr algn="ctr"/>
            <a:endParaRPr lang="en-GB" sz="3600" dirty="0"/>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pic>
        <p:nvPicPr>
          <p:cNvPr id="7" name="Content Placeholder 3" descr="A picture containing cake, indoor&#10;&#10;Description generated with very high confidence">
            <a:extLst>
              <a:ext uri="{FF2B5EF4-FFF2-40B4-BE49-F238E27FC236}">
                <a16:creationId xmlns:a16="http://schemas.microsoft.com/office/drawing/2014/main" id="{9DCECDDD-7628-4ABE-BDF0-0F3D7E5D70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200" y="2887984"/>
            <a:ext cx="5562600" cy="3303848"/>
          </a:xfrm>
          <a:prstGeom prst="rect">
            <a:avLst/>
          </a:prstGeom>
        </p:spPr>
      </p:pic>
      <p:pic>
        <p:nvPicPr>
          <p:cNvPr id="1026" name="Picture 2" descr="See the source image">
            <a:extLst>
              <a:ext uri="{FF2B5EF4-FFF2-40B4-BE49-F238E27FC236}">
                <a16:creationId xmlns:a16="http://schemas.microsoft.com/office/drawing/2014/main" id="{42A5B094-CA66-4BF9-A400-BEA2D734D7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9193" y="576259"/>
            <a:ext cx="2534051" cy="16906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7A41FB-D742-470B-8113-C01240731C5C}"/>
              </a:ext>
            </a:extLst>
          </p:cNvPr>
          <p:cNvSpPr txBox="1"/>
          <p:nvPr/>
        </p:nvSpPr>
        <p:spPr>
          <a:xfrm>
            <a:off x="1782990" y="663385"/>
            <a:ext cx="8981620" cy="1200329"/>
          </a:xfrm>
          <a:prstGeom prst="rect">
            <a:avLst/>
          </a:prstGeom>
          <a:noFill/>
        </p:spPr>
        <p:txBody>
          <a:bodyPr wrap="square" rtlCol="0">
            <a:spAutoFit/>
          </a:bodyPr>
          <a:lstStyle/>
          <a:p>
            <a:pPr algn="ctr"/>
            <a:r>
              <a:rPr lang="en-GB" sz="7200" dirty="0"/>
              <a:t>Trains are fast</a:t>
            </a:r>
          </a:p>
        </p:txBody>
      </p:sp>
      <p:sp>
        <p:nvSpPr>
          <p:cNvPr id="12" name="TextBox 11">
            <a:extLst>
              <a:ext uri="{FF2B5EF4-FFF2-40B4-BE49-F238E27FC236}">
                <a16:creationId xmlns:a16="http://schemas.microsoft.com/office/drawing/2014/main" id="{5B4B8DA0-6884-4533-B377-7254EDBBC63B}"/>
              </a:ext>
            </a:extLst>
          </p:cNvPr>
          <p:cNvSpPr txBox="1"/>
          <p:nvPr/>
        </p:nvSpPr>
        <p:spPr>
          <a:xfrm>
            <a:off x="6449895" y="2467107"/>
            <a:ext cx="5562600" cy="4401205"/>
          </a:xfrm>
          <a:prstGeom prst="rect">
            <a:avLst/>
          </a:prstGeom>
          <a:noFill/>
        </p:spPr>
        <p:txBody>
          <a:bodyPr wrap="square">
            <a:spAutoFit/>
          </a:bodyPr>
          <a:lstStyle/>
          <a:p>
            <a:r>
              <a:rPr lang="en-GB" sz="2800" dirty="0"/>
              <a:t>Trains travel quickly (125mph and even 140mph on high speed lines). </a:t>
            </a:r>
            <a:r>
              <a:rPr lang="en-GB" sz="2800"/>
              <a:t>They </a:t>
            </a:r>
            <a:r>
              <a:rPr lang="en-GB" sz="2800" dirty="0"/>
              <a:t>take 20 football pitch lengths to stop when travelling at full speed. Unlike cars which have rubber tyres to grip to the road when a brake is pressed, trains have metal wheels which glide along a track – creating less friction which means they can travel fast.</a:t>
            </a:r>
          </a:p>
        </p:txBody>
      </p:sp>
    </p:spTree>
    <p:extLst>
      <p:ext uri="{BB962C8B-B14F-4D97-AF65-F5344CB8AC3E}">
        <p14:creationId xmlns:p14="http://schemas.microsoft.com/office/powerpoint/2010/main" val="17993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288389"/>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9231195" y="-282365"/>
            <a:ext cx="3199702" cy="268674"/>
          </a:xfrm>
          <a:prstGeom prst="rect">
            <a:avLst/>
          </a:prstGeom>
          <a:noFill/>
        </p:spPr>
        <p:txBody>
          <a:bodyPr wrap="square" rtlCol="0">
            <a:spAutoFit/>
          </a:bodyPr>
          <a:lstStyle/>
          <a:p>
            <a:pPr algn="ctr"/>
            <a:endParaRPr lang="en-GB" sz="3600" dirty="0"/>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sp>
        <p:nvSpPr>
          <p:cNvPr id="4" name="TextBox 3">
            <a:extLst>
              <a:ext uri="{FF2B5EF4-FFF2-40B4-BE49-F238E27FC236}">
                <a16:creationId xmlns:a16="http://schemas.microsoft.com/office/drawing/2014/main" id="{D97A41FB-D742-470B-8113-C01240731C5C}"/>
              </a:ext>
            </a:extLst>
          </p:cNvPr>
          <p:cNvSpPr txBox="1"/>
          <p:nvPr/>
        </p:nvSpPr>
        <p:spPr>
          <a:xfrm>
            <a:off x="3748929" y="455272"/>
            <a:ext cx="8981620" cy="1446550"/>
          </a:xfrm>
          <a:prstGeom prst="rect">
            <a:avLst/>
          </a:prstGeom>
          <a:noFill/>
        </p:spPr>
        <p:txBody>
          <a:bodyPr wrap="square" rtlCol="0">
            <a:spAutoFit/>
          </a:bodyPr>
          <a:lstStyle/>
          <a:p>
            <a:r>
              <a:rPr lang="en-GB" sz="4400" dirty="0"/>
              <a:t>Some trains are </a:t>
            </a:r>
          </a:p>
          <a:p>
            <a:r>
              <a:rPr lang="en-GB" sz="4400" dirty="0"/>
              <a:t>powered by electricity</a:t>
            </a:r>
          </a:p>
        </p:txBody>
      </p:sp>
      <p:sp>
        <p:nvSpPr>
          <p:cNvPr id="12" name="TextBox 11">
            <a:extLst>
              <a:ext uri="{FF2B5EF4-FFF2-40B4-BE49-F238E27FC236}">
                <a16:creationId xmlns:a16="http://schemas.microsoft.com/office/drawing/2014/main" id="{5B4B8DA0-6884-4533-B377-7254EDBBC63B}"/>
              </a:ext>
            </a:extLst>
          </p:cNvPr>
          <p:cNvSpPr txBox="1"/>
          <p:nvPr/>
        </p:nvSpPr>
        <p:spPr>
          <a:xfrm>
            <a:off x="5603570" y="2975869"/>
            <a:ext cx="5757274" cy="3323987"/>
          </a:xfrm>
          <a:prstGeom prst="rect">
            <a:avLst/>
          </a:prstGeom>
          <a:noFill/>
        </p:spPr>
        <p:txBody>
          <a:bodyPr wrap="square">
            <a:spAutoFit/>
          </a:bodyPr>
          <a:lstStyle/>
          <a:p>
            <a:pPr algn="just"/>
            <a:r>
              <a:rPr lang="en-GB" sz="3000" dirty="0"/>
              <a:t>More and more railways are now using electric trains as it means a more quieter, reliable service and it’s better for the environment! However, it is extremely dangerous! 9/10 people that come too close to live wires and tracks die.</a:t>
            </a:r>
          </a:p>
        </p:txBody>
      </p:sp>
      <p:pic>
        <p:nvPicPr>
          <p:cNvPr id="2050" name="Picture 2">
            <a:extLst>
              <a:ext uri="{FF2B5EF4-FFF2-40B4-BE49-F238E27FC236}">
                <a16:creationId xmlns:a16="http://schemas.microsoft.com/office/drawing/2014/main" id="{784060A9-F96F-48EF-8E15-F2FFC33C22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3660" y="403973"/>
            <a:ext cx="1538526" cy="205136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train is parked on the side of a building&#10;&#10;Description automatically generated">
            <a:extLst>
              <a:ext uri="{FF2B5EF4-FFF2-40B4-BE49-F238E27FC236}">
                <a16:creationId xmlns:a16="http://schemas.microsoft.com/office/drawing/2014/main" id="{6832E377-1175-40C8-8E17-F2E7E538AE14}"/>
              </a:ext>
            </a:extLst>
          </p:cNvPr>
          <p:cNvPicPr>
            <a:picLocks noChangeAspect="1"/>
          </p:cNvPicPr>
          <p:nvPr/>
        </p:nvPicPr>
        <p:blipFill>
          <a:blip r:embed="rId5"/>
          <a:stretch>
            <a:fillRect/>
          </a:stretch>
        </p:blipFill>
        <p:spPr>
          <a:xfrm>
            <a:off x="838200" y="2455341"/>
            <a:ext cx="4493790" cy="2998200"/>
          </a:xfrm>
          <a:prstGeom prst="rect">
            <a:avLst/>
          </a:prstGeom>
        </p:spPr>
      </p:pic>
    </p:spTree>
    <p:extLst>
      <p:ext uri="{BB962C8B-B14F-4D97-AF65-F5344CB8AC3E}">
        <p14:creationId xmlns:p14="http://schemas.microsoft.com/office/powerpoint/2010/main" val="84235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288389"/>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9231195" y="-282365"/>
            <a:ext cx="3199702" cy="268674"/>
          </a:xfrm>
          <a:prstGeom prst="rect">
            <a:avLst/>
          </a:prstGeom>
          <a:noFill/>
        </p:spPr>
        <p:txBody>
          <a:bodyPr wrap="square" rtlCol="0">
            <a:spAutoFit/>
          </a:bodyPr>
          <a:lstStyle/>
          <a:p>
            <a:pPr algn="ctr"/>
            <a:endParaRPr lang="en-GB" sz="3600" dirty="0"/>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sp>
        <p:nvSpPr>
          <p:cNvPr id="4" name="TextBox 3">
            <a:extLst>
              <a:ext uri="{FF2B5EF4-FFF2-40B4-BE49-F238E27FC236}">
                <a16:creationId xmlns:a16="http://schemas.microsoft.com/office/drawing/2014/main" id="{D97A41FB-D742-470B-8113-C01240731C5C}"/>
              </a:ext>
            </a:extLst>
          </p:cNvPr>
          <p:cNvSpPr txBox="1"/>
          <p:nvPr/>
        </p:nvSpPr>
        <p:spPr>
          <a:xfrm>
            <a:off x="3748929" y="455272"/>
            <a:ext cx="8981620" cy="1446550"/>
          </a:xfrm>
          <a:prstGeom prst="rect">
            <a:avLst/>
          </a:prstGeom>
          <a:noFill/>
        </p:spPr>
        <p:txBody>
          <a:bodyPr wrap="square" rtlCol="0">
            <a:spAutoFit/>
          </a:bodyPr>
          <a:lstStyle/>
          <a:p>
            <a:r>
              <a:rPr lang="en-GB" sz="4400" dirty="0"/>
              <a:t>Some trains are </a:t>
            </a:r>
          </a:p>
          <a:p>
            <a:r>
              <a:rPr lang="en-GB" sz="4400" dirty="0"/>
              <a:t>powered by electricity</a:t>
            </a:r>
          </a:p>
        </p:txBody>
      </p:sp>
      <p:sp>
        <p:nvSpPr>
          <p:cNvPr id="12" name="TextBox 11">
            <a:extLst>
              <a:ext uri="{FF2B5EF4-FFF2-40B4-BE49-F238E27FC236}">
                <a16:creationId xmlns:a16="http://schemas.microsoft.com/office/drawing/2014/main" id="{5B4B8DA0-6884-4533-B377-7254EDBBC63B}"/>
              </a:ext>
            </a:extLst>
          </p:cNvPr>
          <p:cNvSpPr txBox="1"/>
          <p:nvPr/>
        </p:nvSpPr>
        <p:spPr>
          <a:xfrm>
            <a:off x="5565389" y="2149627"/>
            <a:ext cx="6300076" cy="4247317"/>
          </a:xfrm>
          <a:prstGeom prst="rect">
            <a:avLst/>
          </a:prstGeom>
          <a:noFill/>
        </p:spPr>
        <p:txBody>
          <a:bodyPr wrap="square">
            <a:spAutoFit/>
          </a:bodyPr>
          <a:lstStyle/>
          <a:p>
            <a:pPr algn="just"/>
            <a:endParaRPr lang="en-GB" sz="3000" dirty="0"/>
          </a:p>
          <a:p>
            <a:pPr algn="just"/>
            <a:r>
              <a:rPr lang="en-GB" sz="3000" dirty="0"/>
              <a:t>The rail next to the track has 750 volts running through it . Overhead power lines carry 25000 volts – that is 100 times greater than the power supply in your home. The electricity can even jump so you don’t necessarily have to touch the live wires and rails to be injured.</a:t>
            </a:r>
          </a:p>
        </p:txBody>
      </p:sp>
      <p:pic>
        <p:nvPicPr>
          <p:cNvPr id="2050" name="Picture 2">
            <a:extLst>
              <a:ext uri="{FF2B5EF4-FFF2-40B4-BE49-F238E27FC236}">
                <a16:creationId xmlns:a16="http://schemas.microsoft.com/office/drawing/2014/main" id="{784060A9-F96F-48EF-8E15-F2FFC33C22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3660" y="403973"/>
            <a:ext cx="1538526" cy="205136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zuma">
            <a:extLst>
              <a:ext uri="{FF2B5EF4-FFF2-40B4-BE49-F238E27FC236}">
                <a16:creationId xmlns:a16="http://schemas.microsoft.com/office/drawing/2014/main" id="{E7ED5AB1-95D4-4ECB-9EEE-2B348E2E16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8589" y="2714780"/>
            <a:ext cx="48768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00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288389"/>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9231195" y="-282365"/>
            <a:ext cx="3199702" cy="268674"/>
          </a:xfrm>
          <a:prstGeom prst="rect">
            <a:avLst/>
          </a:prstGeom>
          <a:noFill/>
        </p:spPr>
        <p:txBody>
          <a:bodyPr wrap="square" rtlCol="0">
            <a:spAutoFit/>
          </a:bodyPr>
          <a:lstStyle/>
          <a:p>
            <a:pPr algn="ctr"/>
            <a:endParaRPr lang="en-GB" sz="3600" dirty="0"/>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sp>
        <p:nvSpPr>
          <p:cNvPr id="4" name="TextBox 3">
            <a:extLst>
              <a:ext uri="{FF2B5EF4-FFF2-40B4-BE49-F238E27FC236}">
                <a16:creationId xmlns:a16="http://schemas.microsoft.com/office/drawing/2014/main" id="{D97A41FB-D742-470B-8113-C01240731C5C}"/>
              </a:ext>
            </a:extLst>
          </p:cNvPr>
          <p:cNvSpPr txBox="1"/>
          <p:nvPr/>
        </p:nvSpPr>
        <p:spPr>
          <a:xfrm>
            <a:off x="467180" y="2216569"/>
            <a:ext cx="3709404" cy="4247317"/>
          </a:xfrm>
          <a:prstGeom prst="rect">
            <a:avLst/>
          </a:prstGeom>
          <a:noFill/>
        </p:spPr>
        <p:txBody>
          <a:bodyPr wrap="square" rtlCol="0">
            <a:spAutoFit/>
          </a:bodyPr>
          <a:lstStyle/>
          <a:p>
            <a:r>
              <a:rPr lang="en-GB" sz="3000" dirty="0"/>
              <a:t>Where are</a:t>
            </a:r>
          </a:p>
          <a:p>
            <a:r>
              <a:rPr lang="en-GB" sz="3000" dirty="0"/>
              <a:t>the four locations</a:t>
            </a:r>
          </a:p>
          <a:p>
            <a:r>
              <a:rPr lang="en-GB" sz="3000" dirty="0"/>
              <a:t>electricity can be found on the railway?</a:t>
            </a:r>
          </a:p>
          <a:p>
            <a:endParaRPr lang="en-GB" sz="3000" dirty="0"/>
          </a:p>
          <a:p>
            <a:r>
              <a:rPr lang="en-GB" sz="3000" dirty="0"/>
              <a:t>Turn to your partner and see if you can work out where they are.</a:t>
            </a:r>
          </a:p>
        </p:txBody>
      </p:sp>
      <p:pic>
        <p:nvPicPr>
          <p:cNvPr id="7" name="Picture 6">
            <a:extLst>
              <a:ext uri="{FF2B5EF4-FFF2-40B4-BE49-F238E27FC236}">
                <a16:creationId xmlns:a16="http://schemas.microsoft.com/office/drawing/2014/main" id="{B4B0BEE7-30E8-4FEA-B9FF-EA760D2FAF37}"/>
              </a:ext>
            </a:extLst>
          </p:cNvPr>
          <p:cNvPicPr>
            <a:picLocks noChangeAspect="1"/>
          </p:cNvPicPr>
          <p:nvPr/>
        </p:nvPicPr>
        <p:blipFill rotWithShape="1">
          <a:blip r:embed="rId4"/>
          <a:srcRect l="22905" t="12793" r="24285" b="15495"/>
          <a:stretch/>
        </p:blipFill>
        <p:spPr>
          <a:xfrm>
            <a:off x="4324864" y="693606"/>
            <a:ext cx="7162285" cy="5470787"/>
          </a:xfrm>
          <a:prstGeom prst="rect">
            <a:avLst/>
          </a:prstGeom>
        </p:spPr>
      </p:pic>
    </p:spTree>
    <p:extLst>
      <p:ext uri="{BB962C8B-B14F-4D97-AF65-F5344CB8AC3E}">
        <p14:creationId xmlns:p14="http://schemas.microsoft.com/office/powerpoint/2010/main" val="2764899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365125"/>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9231195" y="-282365"/>
            <a:ext cx="3199702" cy="268674"/>
          </a:xfrm>
          <a:prstGeom prst="rect">
            <a:avLst/>
          </a:prstGeom>
          <a:noFill/>
        </p:spPr>
        <p:txBody>
          <a:bodyPr wrap="square" rtlCol="0">
            <a:spAutoFit/>
          </a:bodyPr>
          <a:lstStyle/>
          <a:p>
            <a:pPr algn="ctr"/>
            <a:endParaRPr lang="en-GB" sz="3600" dirty="0"/>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sp>
        <p:nvSpPr>
          <p:cNvPr id="4" name="TextBox 3">
            <a:extLst>
              <a:ext uri="{FF2B5EF4-FFF2-40B4-BE49-F238E27FC236}">
                <a16:creationId xmlns:a16="http://schemas.microsoft.com/office/drawing/2014/main" id="{D97A41FB-D742-470B-8113-C01240731C5C}"/>
              </a:ext>
            </a:extLst>
          </p:cNvPr>
          <p:cNvSpPr txBox="1"/>
          <p:nvPr/>
        </p:nvSpPr>
        <p:spPr>
          <a:xfrm>
            <a:off x="552647" y="2254937"/>
            <a:ext cx="2943285" cy="4247317"/>
          </a:xfrm>
          <a:prstGeom prst="rect">
            <a:avLst/>
          </a:prstGeom>
          <a:noFill/>
        </p:spPr>
        <p:txBody>
          <a:bodyPr wrap="square" rtlCol="0">
            <a:spAutoFit/>
          </a:bodyPr>
          <a:lstStyle/>
          <a:p>
            <a:r>
              <a:rPr lang="en-GB" sz="3000" dirty="0"/>
              <a:t>Remember:</a:t>
            </a:r>
          </a:p>
          <a:p>
            <a:r>
              <a:rPr lang="en-GB" sz="3000" dirty="0"/>
              <a:t>Electricity on the railway is never switched off!</a:t>
            </a:r>
          </a:p>
          <a:p>
            <a:endParaRPr lang="en-GB" sz="3000" dirty="0"/>
          </a:p>
          <a:p>
            <a:r>
              <a:rPr lang="en-GB" sz="3000" dirty="0"/>
              <a:t>Why should you never fly a kite or balloon near the track?</a:t>
            </a:r>
          </a:p>
        </p:txBody>
      </p:sp>
      <p:pic>
        <p:nvPicPr>
          <p:cNvPr id="6" name="Picture 5">
            <a:extLst>
              <a:ext uri="{FF2B5EF4-FFF2-40B4-BE49-F238E27FC236}">
                <a16:creationId xmlns:a16="http://schemas.microsoft.com/office/drawing/2014/main" id="{35D9DD89-F220-4849-A1E7-49152C267F76}"/>
              </a:ext>
            </a:extLst>
          </p:cNvPr>
          <p:cNvPicPr>
            <a:picLocks noChangeAspect="1"/>
          </p:cNvPicPr>
          <p:nvPr/>
        </p:nvPicPr>
        <p:blipFill rotWithShape="1">
          <a:blip r:embed="rId4"/>
          <a:srcRect l="22905" t="20704" r="24285" b="22109"/>
          <a:stretch/>
        </p:blipFill>
        <p:spPr>
          <a:xfrm>
            <a:off x="3581399" y="1147437"/>
            <a:ext cx="8047005" cy="4901582"/>
          </a:xfrm>
          <a:prstGeom prst="rect">
            <a:avLst/>
          </a:prstGeom>
        </p:spPr>
      </p:pic>
    </p:spTree>
    <p:extLst>
      <p:ext uri="{BB962C8B-B14F-4D97-AF65-F5344CB8AC3E}">
        <p14:creationId xmlns:p14="http://schemas.microsoft.com/office/powerpoint/2010/main" val="1858062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288389"/>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9231195" y="-282365"/>
            <a:ext cx="3199702" cy="268674"/>
          </a:xfrm>
          <a:prstGeom prst="rect">
            <a:avLst/>
          </a:prstGeom>
          <a:noFill/>
        </p:spPr>
        <p:txBody>
          <a:bodyPr wrap="square" rtlCol="0">
            <a:spAutoFit/>
          </a:bodyPr>
          <a:lstStyle/>
          <a:p>
            <a:pPr algn="ctr"/>
            <a:endParaRPr lang="en-GB" sz="3600" dirty="0"/>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sp>
        <p:nvSpPr>
          <p:cNvPr id="4" name="TextBox 3">
            <a:extLst>
              <a:ext uri="{FF2B5EF4-FFF2-40B4-BE49-F238E27FC236}">
                <a16:creationId xmlns:a16="http://schemas.microsoft.com/office/drawing/2014/main" id="{D97A41FB-D742-470B-8113-C01240731C5C}"/>
              </a:ext>
            </a:extLst>
          </p:cNvPr>
          <p:cNvSpPr txBox="1"/>
          <p:nvPr/>
        </p:nvSpPr>
        <p:spPr>
          <a:xfrm>
            <a:off x="1782990" y="663385"/>
            <a:ext cx="8981620" cy="923330"/>
          </a:xfrm>
          <a:prstGeom prst="rect">
            <a:avLst/>
          </a:prstGeom>
          <a:noFill/>
        </p:spPr>
        <p:txBody>
          <a:bodyPr wrap="square" rtlCol="0">
            <a:spAutoFit/>
          </a:bodyPr>
          <a:lstStyle/>
          <a:p>
            <a:pPr algn="ctr"/>
            <a:r>
              <a:rPr lang="en-GB" sz="5400" dirty="0"/>
              <a:t>At the station</a:t>
            </a:r>
          </a:p>
        </p:txBody>
      </p:sp>
      <p:pic>
        <p:nvPicPr>
          <p:cNvPr id="3" name="Picture 2">
            <a:extLst>
              <a:ext uri="{FF2B5EF4-FFF2-40B4-BE49-F238E27FC236}">
                <a16:creationId xmlns:a16="http://schemas.microsoft.com/office/drawing/2014/main" id="{73B1E441-47B4-4443-8A79-EDA1222C0A4F}"/>
              </a:ext>
            </a:extLst>
          </p:cNvPr>
          <p:cNvPicPr>
            <a:picLocks noChangeAspect="1"/>
          </p:cNvPicPr>
          <p:nvPr/>
        </p:nvPicPr>
        <p:blipFill>
          <a:blip r:embed="rId4"/>
          <a:stretch>
            <a:fillRect/>
          </a:stretch>
        </p:blipFill>
        <p:spPr>
          <a:xfrm>
            <a:off x="521132" y="2288095"/>
            <a:ext cx="4869935" cy="3647751"/>
          </a:xfrm>
          <a:prstGeom prst="rect">
            <a:avLst/>
          </a:prstGeom>
        </p:spPr>
      </p:pic>
      <p:pic>
        <p:nvPicPr>
          <p:cNvPr id="7170" name="Picture 2" descr="See the source image">
            <a:extLst>
              <a:ext uri="{FF2B5EF4-FFF2-40B4-BE49-F238E27FC236}">
                <a16:creationId xmlns:a16="http://schemas.microsoft.com/office/drawing/2014/main" id="{A2F17E58-93E7-4D84-85CE-3A228E6C73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82485" y="576327"/>
            <a:ext cx="2253049" cy="15005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8981F90-B0EC-4CCA-A30F-B4BF08A9FDA4}"/>
              </a:ext>
            </a:extLst>
          </p:cNvPr>
          <p:cNvSpPr txBox="1"/>
          <p:nvPr/>
        </p:nvSpPr>
        <p:spPr>
          <a:xfrm>
            <a:off x="5534377" y="2309066"/>
            <a:ext cx="6579452" cy="5693866"/>
          </a:xfrm>
          <a:prstGeom prst="rect">
            <a:avLst/>
          </a:prstGeom>
          <a:noFill/>
        </p:spPr>
        <p:txBody>
          <a:bodyPr wrap="square">
            <a:spAutoFit/>
          </a:bodyPr>
          <a:lstStyle/>
          <a:p>
            <a:r>
              <a:rPr lang="en-GB" sz="2800" dirty="0"/>
              <a:t>Wait behind the yellow line until the train has stopped.  Passing trains cause air turbulence which can suck you under them.</a:t>
            </a:r>
          </a:p>
          <a:p>
            <a:r>
              <a:rPr lang="en-GB" sz="2800" dirty="0"/>
              <a:t>Take care when getting on and off the train.  Mind the gap! If you ever drop something on the track – never get it yourself.  Speak to a member of staff. Always let passengers off before you get on and keep your hands</a:t>
            </a:r>
          </a:p>
          <a:p>
            <a:r>
              <a:rPr lang="en-GB" sz="2800" dirty="0"/>
              <a:t>away from the doors.</a:t>
            </a:r>
          </a:p>
          <a:p>
            <a:endParaRPr lang="en-GB" sz="2800" dirty="0"/>
          </a:p>
          <a:p>
            <a:endParaRPr lang="en-GB" sz="2800" dirty="0"/>
          </a:p>
          <a:p>
            <a:endParaRPr lang="en-GB" sz="2800" dirty="0"/>
          </a:p>
          <a:p>
            <a:endParaRPr lang="en-GB" sz="2800" dirty="0"/>
          </a:p>
        </p:txBody>
      </p:sp>
    </p:spTree>
    <p:extLst>
      <p:ext uri="{BB962C8B-B14F-4D97-AF65-F5344CB8AC3E}">
        <p14:creationId xmlns:p14="http://schemas.microsoft.com/office/powerpoint/2010/main" val="75429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288389"/>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9231195" y="-282365"/>
            <a:ext cx="3199702" cy="268674"/>
          </a:xfrm>
          <a:prstGeom prst="rect">
            <a:avLst/>
          </a:prstGeom>
          <a:noFill/>
        </p:spPr>
        <p:txBody>
          <a:bodyPr wrap="square" rtlCol="0">
            <a:spAutoFit/>
          </a:bodyPr>
          <a:lstStyle/>
          <a:p>
            <a:pPr algn="ctr"/>
            <a:endParaRPr lang="en-GB" sz="3600" dirty="0"/>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5"/>
          <a:stretch>
            <a:fillRect/>
          </a:stretch>
        </p:blipFill>
        <p:spPr>
          <a:xfrm>
            <a:off x="838200" y="576259"/>
            <a:ext cx="2372180" cy="1249366"/>
          </a:xfrm>
        </p:spPr>
      </p:pic>
      <p:sp>
        <p:nvSpPr>
          <p:cNvPr id="4" name="TextBox 3">
            <a:extLst>
              <a:ext uri="{FF2B5EF4-FFF2-40B4-BE49-F238E27FC236}">
                <a16:creationId xmlns:a16="http://schemas.microsoft.com/office/drawing/2014/main" id="{D97A41FB-D742-470B-8113-C01240731C5C}"/>
              </a:ext>
            </a:extLst>
          </p:cNvPr>
          <p:cNvSpPr txBox="1"/>
          <p:nvPr/>
        </p:nvSpPr>
        <p:spPr>
          <a:xfrm>
            <a:off x="3060554" y="749819"/>
            <a:ext cx="8981620" cy="923330"/>
          </a:xfrm>
          <a:prstGeom prst="rect">
            <a:avLst/>
          </a:prstGeom>
          <a:noFill/>
        </p:spPr>
        <p:txBody>
          <a:bodyPr wrap="square" rtlCol="0">
            <a:spAutoFit/>
          </a:bodyPr>
          <a:lstStyle/>
          <a:p>
            <a:pPr algn="ctr"/>
            <a:r>
              <a:rPr lang="en-GB" sz="5400" dirty="0"/>
              <a:t>Dangers of Air Turbulence</a:t>
            </a:r>
          </a:p>
        </p:txBody>
      </p:sp>
      <p:sp>
        <p:nvSpPr>
          <p:cNvPr id="7" name="TextBox 6">
            <a:extLst>
              <a:ext uri="{FF2B5EF4-FFF2-40B4-BE49-F238E27FC236}">
                <a16:creationId xmlns:a16="http://schemas.microsoft.com/office/drawing/2014/main" id="{08981F90-B0EC-4CCA-A30F-B4BF08A9FDA4}"/>
              </a:ext>
            </a:extLst>
          </p:cNvPr>
          <p:cNvSpPr txBox="1"/>
          <p:nvPr/>
        </p:nvSpPr>
        <p:spPr>
          <a:xfrm>
            <a:off x="7419204" y="1743616"/>
            <a:ext cx="3934596" cy="4832092"/>
          </a:xfrm>
          <a:prstGeom prst="rect">
            <a:avLst/>
          </a:prstGeom>
          <a:noFill/>
        </p:spPr>
        <p:txBody>
          <a:bodyPr wrap="square">
            <a:spAutoFit/>
          </a:bodyPr>
          <a:lstStyle/>
          <a:p>
            <a:endParaRPr lang="en-GB" sz="2800" dirty="0"/>
          </a:p>
          <a:p>
            <a:r>
              <a:rPr lang="en-GB" sz="2800" dirty="0"/>
              <a:t>As this freight train passes through Nuneaton Station, a pram is sucked towards it (thankfully no baby was in it at the time!)  This is why you need to keep back from the edge</a:t>
            </a:r>
          </a:p>
          <a:p>
            <a:endParaRPr lang="en-GB" sz="2800" dirty="0"/>
          </a:p>
          <a:p>
            <a:endParaRPr lang="en-GB" sz="2800" dirty="0"/>
          </a:p>
        </p:txBody>
      </p:sp>
      <p:pic>
        <p:nvPicPr>
          <p:cNvPr id="10" name="Nuneaton">
            <a:hlinkClick r:id="" action="ppaction://media"/>
            <a:extLst>
              <a:ext uri="{FF2B5EF4-FFF2-40B4-BE49-F238E27FC236}">
                <a16:creationId xmlns:a16="http://schemas.microsoft.com/office/drawing/2014/main" id="{657D2006-3A7C-4092-B3F7-5419CEE7680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8200" y="2201491"/>
            <a:ext cx="6316362" cy="3558514"/>
          </a:xfrm>
          <a:prstGeom prst="rect">
            <a:avLst/>
          </a:prstGeom>
        </p:spPr>
      </p:pic>
    </p:spTree>
    <p:extLst>
      <p:ext uri="{BB962C8B-B14F-4D97-AF65-F5344CB8AC3E}">
        <p14:creationId xmlns:p14="http://schemas.microsoft.com/office/powerpoint/2010/main" val="362734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07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0"/>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10"/>
                                        </p:tgtEl>
                                      </p:cBhvr>
                                    </p:cmd>
                                  </p:childTnLst>
                                </p:cTn>
                              </p:par>
                            </p:childTnLst>
                          </p:cTn>
                        </p:par>
                      </p:childTnLst>
                    </p:cTn>
                  </p:par>
                </p:childTnLst>
              </p:cTn>
              <p:nextCondLst>
                <p:cond evt="onClick" delay="0">
                  <p:tgtEl>
                    <p:spTgt spid="10"/>
                  </p:tgtEl>
                </p:cond>
              </p:nextCondLst>
            </p:seq>
            <p:video>
              <p:cMediaNode vol="80000">
                <p:cTn id="18" fill="hold" display="0">
                  <p:stCondLst>
                    <p:cond delay="indefinite"/>
                  </p:stCondLst>
                </p:cTn>
                <p:tgtEl>
                  <p:spTgt spid="10"/>
                </p:tgtEl>
              </p:cMediaNode>
            </p:video>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410862" y="383647"/>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9231195" y="-282365"/>
            <a:ext cx="3199702" cy="268674"/>
          </a:xfrm>
          <a:prstGeom prst="rect">
            <a:avLst/>
          </a:prstGeom>
          <a:noFill/>
        </p:spPr>
        <p:txBody>
          <a:bodyPr wrap="square" rtlCol="0">
            <a:spAutoFit/>
          </a:bodyPr>
          <a:lstStyle/>
          <a:p>
            <a:pPr algn="ctr"/>
            <a:endParaRPr lang="en-GB" sz="3600" dirty="0"/>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sp>
        <p:nvSpPr>
          <p:cNvPr id="4" name="TextBox 3">
            <a:extLst>
              <a:ext uri="{FF2B5EF4-FFF2-40B4-BE49-F238E27FC236}">
                <a16:creationId xmlns:a16="http://schemas.microsoft.com/office/drawing/2014/main" id="{D97A41FB-D742-470B-8113-C01240731C5C}"/>
              </a:ext>
            </a:extLst>
          </p:cNvPr>
          <p:cNvSpPr txBox="1"/>
          <p:nvPr/>
        </p:nvSpPr>
        <p:spPr>
          <a:xfrm>
            <a:off x="1605189" y="587850"/>
            <a:ext cx="8981620" cy="923330"/>
          </a:xfrm>
          <a:prstGeom prst="rect">
            <a:avLst/>
          </a:prstGeom>
          <a:noFill/>
        </p:spPr>
        <p:txBody>
          <a:bodyPr wrap="square" rtlCol="0">
            <a:spAutoFit/>
          </a:bodyPr>
          <a:lstStyle/>
          <a:p>
            <a:pPr algn="ctr"/>
            <a:r>
              <a:rPr lang="en-GB" sz="5400" dirty="0"/>
              <a:t>Level Crossings</a:t>
            </a:r>
          </a:p>
        </p:txBody>
      </p:sp>
      <p:sp>
        <p:nvSpPr>
          <p:cNvPr id="7" name="TextBox 6">
            <a:extLst>
              <a:ext uri="{FF2B5EF4-FFF2-40B4-BE49-F238E27FC236}">
                <a16:creationId xmlns:a16="http://schemas.microsoft.com/office/drawing/2014/main" id="{08981F90-B0EC-4CCA-A30F-B4BF08A9FDA4}"/>
              </a:ext>
            </a:extLst>
          </p:cNvPr>
          <p:cNvSpPr txBox="1"/>
          <p:nvPr/>
        </p:nvSpPr>
        <p:spPr>
          <a:xfrm>
            <a:off x="5302966" y="2269304"/>
            <a:ext cx="6808324" cy="4401205"/>
          </a:xfrm>
          <a:prstGeom prst="rect">
            <a:avLst/>
          </a:prstGeom>
          <a:noFill/>
        </p:spPr>
        <p:txBody>
          <a:bodyPr wrap="square">
            <a:spAutoFit/>
          </a:bodyPr>
          <a:lstStyle/>
          <a:p>
            <a:r>
              <a:rPr lang="en-GB" sz="2800" dirty="0"/>
              <a:t>A level crossing is where people and vehicles can cross the track safely.</a:t>
            </a:r>
          </a:p>
          <a:p>
            <a:r>
              <a:rPr lang="en-GB" sz="2800" dirty="0"/>
              <a:t>If the barriers are closed, you hear an alarm or see flashing red lights this means a train is coming – do not cross!</a:t>
            </a:r>
          </a:p>
          <a:p>
            <a:r>
              <a:rPr lang="en-GB" sz="2800" dirty="0"/>
              <a:t>Once the train has passed, you must wait for the barriers to lift and alarm and lights to stop before you cross.</a:t>
            </a:r>
          </a:p>
          <a:p>
            <a:r>
              <a:rPr lang="en-GB" sz="2800" dirty="0"/>
              <a:t>Walk, don’t run. Get off your bike and stay alert!</a:t>
            </a:r>
          </a:p>
        </p:txBody>
      </p:sp>
      <p:pic>
        <p:nvPicPr>
          <p:cNvPr id="6" name="Picture 5" descr="A fenced in area&#10;&#10;Description automatically generated">
            <a:extLst>
              <a:ext uri="{FF2B5EF4-FFF2-40B4-BE49-F238E27FC236}">
                <a16:creationId xmlns:a16="http://schemas.microsoft.com/office/drawing/2014/main" id="{66E5F224-284C-4BCA-96B2-C73A0CFB2E4E}"/>
              </a:ext>
            </a:extLst>
          </p:cNvPr>
          <p:cNvPicPr>
            <a:picLocks noChangeAspect="1"/>
          </p:cNvPicPr>
          <p:nvPr/>
        </p:nvPicPr>
        <p:blipFill>
          <a:blip r:embed="rId4"/>
          <a:stretch>
            <a:fillRect/>
          </a:stretch>
        </p:blipFill>
        <p:spPr>
          <a:xfrm>
            <a:off x="9347256" y="576259"/>
            <a:ext cx="2119816" cy="1590133"/>
          </a:xfrm>
          <a:prstGeom prst="rect">
            <a:avLst/>
          </a:prstGeom>
        </p:spPr>
      </p:pic>
      <p:pic>
        <p:nvPicPr>
          <p:cNvPr id="8" name="Picture 7" descr="A train is parked on the side of a road&#10;&#10;Description generated with very high confidence">
            <a:extLst>
              <a:ext uri="{FF2B5EF4-FFF2-40B4-BE49-F238E27FC236}">
                <a16:creationId xmlns:a16="http://schemas.microsoft.com/office/drawing/2014/main" id="{A624174F-01C2-441E-AFA1-769BA90950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200" y="2114734"/>
            <a:ext cx="4141573" cy="3106180"/>
          </a:xfrm>
          <a:prstGeom prst="rect">
            <a:avLst/>
          </a:prstGeom>
        </p:spPr>
      </p:pic>
    </p:spTree>
    <p:extLst>
      <p:ext uri="{BB962C8B-B14F-4D97-AF65-F5344CB8AC3E}">
        <p14:creationId xmlns:p14="http://schemas.microsoft.com/office/powerpoint/2010/main" val="2648154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410862" y="383647"/>
            <a:ext cx="11592697" cy="6197108"/>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263E31A-85C9-4D48-B678-AF745EEB666E}"/>
              </a:ext>
            </a:extLst>
          </p:cNvPr>
          <p:cNvSpPr txBox="1"/>
          <p:nvPr/>
        </p:nvSpPr>
        <p:spPr>
          <a:xfrm>
            <a:off x="9231195" y="-282365"/>
            <a:ext cx="3199702" cy="268674"/>
          </a:xfrm>
          <a:prstGeom prst="rect">
            <a:avLst/>
          </a:prstGeom>
          <a:noFill/>
        </p:spPr>
        <p:txBody>
          <a:bodyPr wrap="square" rtlCol="0">
            <a:spAutoFit/>
          </a:bodyPr>
          <a:lstStyle/>
          <a:p>
            <a:pPr algn="ctr"/>
            <a:endParaRPr lang="en-GB" sz="3600" dirty="0"/>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sp>
        <p:nvSpPr>
          <p:cNvPr id="4" name="TextBox 3">
            <a:extLst>
              <a:ext uri="{FF2B5EF4-FFF2-40B4-BE49-F238E27FC236}">
                <a16:creationId xmlns:a16="http://schemas.microsoft.com/office/drawing/2014/main" id="{D97A41FB-D742-470B-8113-C01240731C5C}"/>
              </a:ext>
            </a:extLst>
          </p:cNvPr>
          <p:cNvSpPr txBox="1"/>
          <p:nvPr/>
        </p:nvSpPr>
        <p:spPr>
          <a:xfrm>
            <a:off x="1605189" y="587850"/>
            <a:ext cx="8981620" cy="923330"/>
          </a:xfrm>
          <a:prstGeom prst="rect">
            <a:avLst/>
          </a:prstGeom>
          <a:noFill/>
        </p:spPr>
        <p:txBody>
          <a:bodyPr wrap="square" rtlCol="0">
            <a:spAutoFit/>
          </a:bodyPr>
          <a:lstStyle/>
          <a:p>
            <a:pPr algn="ctr"/>
            <a:r>
              <a:rPr lang="en-GB" sz="5400" dirty="0"/>
              <a:t>Vandalism</a:t>
            </a:r>
          </a:p>
        </p:txBody>
      </p:sp>
      <p:sp>
        <p:nvSpPr>
          <p:cNvPr id="7" name="TextBox 6">
            <a:extLst>
              <a:ext uri="{FF2B5EF4-FFF2-40B4-BE49-F238E27FC236}">
                <a16:creationId xmlns:a16="http://schemas.microsoft.com/office/drawing/2014/main" id="{08981F90-B0EC-4CCA-A30F-B4BF08A9FDA4}"/>
              </a:ext>
            </a:extLst>
          </p:cNvPr>
          <p:cNvSpPr txBox="1"/>
          <p:nvPr/>
        </p:nvSpPr>
        <p:spPr>
          <a:xfrm>
            <a:off x="5439626" y="2427968"/>
            <a:ext cx="6311285" cy="3970318"/>
          </a:xfrm>
          <a:prstGeom prst="rect">
            <a:avLst/>
          </a:prstGeom>
          <a:noFill/>
        </p:spPr>
        <p:txBody>
          <a:bodyPr wrap="square">
            <a:spAutoFit/>
          </a:bodyPr>
          <a:lstStyle/>
          <a:p>
            <a:r>
              <a:rPr lang="en-GB" sz="2800" dirty="0"/>
              <a:t>Trespassing on the railway to graffiti is against the law and dangerous.  Many people have died doing so.</a:t>
            </a:r>
          </a:p>
          <a:p>
            <a:r>
              <a:rPr lang="en-GB" sz="2800" dirty="0"/>
              <a:t>Throwing rocks at trains could kill or harm not only the driver, but also the passengers too.</a:t>
            </a:r>
          </a:p>
          <a:p>
            <a:r>
              <a:rPr lang="en-GB" sz="2800" dirty="0"/>
              <a:t>You will face severe consequences – </a:t>
            </a:r>
            <a:r>
              <a:rPr lang="en-GB" sz="2800" dirty="0" err="1"/>
              <a:t>eg</a:t>
            </a:r>
            <a:r>
              <a:rPr lang="en-GB" sz="2800" dirty="0"/>
              <a:t> go to prison- for throwing objects at a train or putting them on a track.  </a:t>
            </a:r>
          </a:p>
        </p:txBody>
      </p:sp>
      <p:pic>
        <p:nvPicPr>
          <p:cNvPr id="3" name="Picture 2">
            <a:extLst>
              <a:ext uri="{FF2B5EF4-FFF2-40B4-BE49-F238E27FC236}">
                <a16:creationId xmlns:a16="http://schemas.microsoft.com/office/drawing/2014/main" id="{EEBDA0DC-97F1-498F-AFE3-23986002C8C3}"/>
              </a:ext>
            </a:extLst>
          </p:cNvPr>
          <p:cNvPicPr>
            <a:picLocks noChangeAspect="1"/>
          </p:cNvPicPr>
          <p:nvPr/>
        </p:nvPicPr>
        <p:blipFill>
          <a:blip r:embed="rId4"/>
          <a:stretch>
            <a:fillRect/>
          </a:stretch>
        </p:blipFill>
        <p:spPr>
          <a:xfrm>
            <a:off x="9509308" y="546650"/>
            <a:ext cx="2155002" cy="1722654"/>
          </a:xfrm>
          <a:prstGeom prst="rect">
            <a:avLst/>
          </a:prstGeom>
        </p:spPr>
      </p:pic>
      <p:pic>
        <p:nvPicPr>
          <p:cNvPr id="12" name="Picture 11" descr="A train on a steel track&#10;&#10;Description automatically generated">
            <a:extLst>
              <a:ext uri="{FF2B5EF4-FFF2-40B4-BE49-F238E27FC236}">
                <a16:creationId xmlns:a16="http://schemas.microsoft.com/office/drawing/2014/main" id="{224D92AE-0935-41B6-B9AC-A187F7B6AE5A}"/>
              </a:ext>
            </a:extLst>
          </p:cNvPr>
          <p:cNvPicPr>
            <a:picLocks noChangeAspect="1"/>
          </p:cNvPicPr>
          <p:nvPr/>
        </p:nvPicPr>
        <p:blipFill>
          <a:blip r:embed="rId5"/>
          <a:stretch>
            <a:fillRect/>
          </a:stretch>
        </p:blipFill>
        <p:spPr>
          <a:xfrm>
            <a:off x="577749" y="2570673"/>
            <a:ext cx="4659777" cy="2488091"/>
          </a:xfrm>
          <a:prstGeom prst="rect">
            <a:avLst/>
          </a:prstGeom>
        </p:spPr>
      </p:pic>
    </p:spTree>
    <p:extLst>
      <p:ext uri="{BB962C8B-B14F-4D97-AF65-F5344CB8AC3E}">
        <p14:creationId xmlns:p14="http://schemas.microsoft.com/office/powerpoint/2010/main" val="4274819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04FD-BD22-417A-9305-CBBB1252B60A}"/>
              </a:ext>
            </a:extLst>
          </p:cNvPr>
          <p:cNvSpPr>
            <a:spLocks noGrp="1"/>
          </p:cNvSpPr>
          <p:nvPr>
            <p:ph type="title"/>
          </p:nvPr>
        </p:nvSpPr>
        <p:spPr/>
        <p:txBody>
          <a:bodyPr/>
          <a:lstStyle/>
          <a:p>
            <a:endParaRPr lang="en-GB" dirty="0"/>
          </a:p>
        </p:txBody>
      </p:sp>
      <p:sp>
        <p:nvSpPr>
          <p:cNvPr id="9" name="Rectangle 8">
            <a:extLst>
              <a:ext uri="{FF2B5EF4-FFF2-40B4-BE49-F238E27FC236}">
                <a16:creationId xmlns:a16="http://schemas.microsoft.com/office/drawing/2014/main" id="{7CCD2A2F-5C15-4E6E-A47F-783119551DE2}"/>
              </a:ext>
            </a:extLst>
          </p:cNvPr>
          <p:cNvSpPr/>
          <p:nvPr/>
        </p:nvSpPr>
        <p:spPr>
          <a:xfrm>
            <a:off x="299651" y="93119"/>
            <a:ext cx="11592697" cy="6399756"/>
          </a:xfrm>
          <a:prstGeom prst="rect">
            <a:avLst/>
          </a:prstGeom>
          <a:solidFill>
            <a:schemeClr val="accent6">
              <a:lumMod val="40000"/>
              <a:lumOff val="6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263E31A-85C9-4D48-B678-AF745EEB666E}"/>
              </a:ext>
            </a:extLst>
          </p:cNvPr>
          <p:cNvSpPr txBox="1"/>
          <p:nvPr/>
        </p:nvSpPr>
        <p:spPr>
          <a:xfrm>
            <a:off x="9231195" y="-282365"/>
            <a:ext cx="3199702" cy="2686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Content Placeholder 14" descr="A close up of a sign&#10;&#10;Description automatically generated">
            <a:extLst>
              <a:ext uri="{FF2B5EF4-FFF2-40B4-BE49-F238E27FC236}">
                <a16:creationId xmlns:a16="http://schemas.microsoft.com/office/drawing/2014/main" id="{4400FD38-4FE7-44CA-AB56-E580362971CE}"/>
              </a:ext>
            </a:extLst>
          </p:cNvPr>
          <p:cNvPicPr>
            <a:picLocks noGrp="1" noChangeAspect="1"/>
          </p:cNvPicPr>
          <p:nvPr>
            <p:ph idx="1"/>
          </p:nvPr>
        </p:nvPicPr>
        <p:blipFill>
          <a:blip r:embed="rId3"/>
          <a:stretch>
            <a:fillRect/>
          </a:stretch>
        </p:blipFill>
        <p:spPr>
          <a:xfrm>
            <a:off x="838200" y="576259"/>
            <a:ext cx="2372180" cy="1249366"/>
          </a:xfrm>
        </p:spPr>
      </p:pic>
      <p:sp>
        <p:nvSpPr>
          <p:cNvPr id="7" name="TextBox 6">
            <a:extLst>
              <a:ext uri="{FF2B5EF4-FFF2-40B4-BE49-F238E27FC236}">
                <a16:creationId xmlns:a16="http://schemas.microsoft.com/office/drawing/2014/main" id="{08981F90-B0EC-4CCA-A30F-B4BF08A9FDA4}"/>
              </a:ext>
            </a:extLst>
          </p:cNvPr>
          <p:cNvSpPr txBox="1"/>
          <p:nvPr/>
        </p:nvSpPr>
        <p:spPr>
          <a:xfrm>
            <a:off x="3107840" y="219673"/>
            <a:ext cx="631128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dirty="0">
                <a:ln>
                  <a:noFill/>
                </a:ln>
                <a:solidFill>
                  <a:prstClr val="black"/>
                </a:solidFill>
                <a:effectLst/>
                <a:uLnTx/>
                <a:uFillTx/>
                <a:latin typeface="Calibri" panose="020F0502020204030204"/>
                <a:ea typeface="+mn-ea"/>
                <a:cs typeface="+mn-cs"/>
              </a:rPr>
              <a:t>Being a good passenger</a:t>
            </a:r>
          </a:p>
        </p:txBody>
      </p:sp>
      <p:pic>
        <p:nvPicPr>
          <p:cNvPr id="8" name="Picture 7" descr="A close up of a sign&#10;&#10;Description automatically generated">
            <a:extLst>
              <a:ext uri="{FF2B5EF4-FFF2-40B4-BE49-F238E27FC236}">
                <a16:creationId xmlns:a16="http://schemas.microsoft.com/office/drawing/2014/main" id="{7F471BE7-E871-4546-A084-6FE76865EA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084" y="4588088"/>
            <a:ext cx="3937745" cy="1693653"/>
          </a:xfrm>
          <a:prstGeom prst="rect">
            <a:avLst/>
          </a:prstGeom>
        </p:spPr>
      </p:pic>
      <p:pic>
        <p:nvPicPr>
          <p:cNvPr id="1026" name="Picture 2" descr="See the source image">
            <a:extLst>
              <a:ext uri="{FF2B5EF4-FFF2-40B4-BE49-F238E27FC236}">
                <a16:creationId xmlns:a16="http://schemas.microsoft.com/office/drawing/2014/main" id="{87F5E087-F713-4074-9198-77A6C551010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754" t="6654" r="25599"/>
          <a:stretch/>
        </p:blipFill>
        <p:spPr bwMode="auto">
          <a:xfrm>
            <a:off x="8097642" y="3043408"/>
            <a:ext cx="3280613" cy="32383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e the source image">
            <a:extLst>
              <a:ext uri="{FF2B5EF4-FFF2-40B4-BE49-F238E27FC236}">
                <a16:creationId xmlns:a16="http://schemas.microsoft.com/office/drawing/2014/main" id="{134D8BDE-7795-426E-9C49-3BEF57AE0F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187" y="2036759"/>
            <a:ext cx="2906205" cy="190691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ee the source image">
            <a:extLst>
              <a:ext uri="{FF2B5EF4-FFF2-40B4-BE49-F238E27FC236}">
                <a16:creationId xmlns:a16="http://schemas.microsoft.com/office/drawing/2014/main" id="{DC41D18A-23F4-4D44-AB41-D1EA5C211C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5398" y="4374830"/>
            <a:ext cx="3376170" cy="190691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ee the source image">
            <a:extLst>
              <a:ext uri="{FF2B5EF4-FFF2-40B4-BE49-F238E27FC236}">
                <a16:creationId xmlns:a16="http://schemas.microsoft.com/office/drawing/2014/main" id="{29A0501D-CCBC-467D-BC4D-B1F4CC71AB8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97642" y="1042477"/>
            <a:ext cx="3231701" cy="194773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ee the source image">
            <a:extLst>
              <a:ext uri="{FF2B5EF4-FFF2-40B4-BE49-F238E27FC236}">
                <a16:creationId xmlns:a16="http://schemas.microsoft.com/office/drawing/2014/main" id="{43F37BEE-AF7A-4FB9-BFFF-403580B77B1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67022" y="1328230"/>
            <a:ext cx="3467615" cy="2309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4514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7583</TotalTime>
  <Words>608</Words>
  <Application>Microsoft Office PowerPoint</Application>
  <PresentationFormat>Widescreen</PresentationFormat>
  <Paragraphs>61</Paragraphs>
  <Slides>14</Slides>
  <Notes>14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Karen Bennett</cp:lastModifiedBy>
  <cp:revision>149</cp:revision>
  <dcterms:created xsi:type="dcterms:W3CDTF">2016-09-17T20:11:25Z</dcterms:created>
  <dcterms:modified xsi:type="dcterms:W3CDTF">2026-09-13T18:59:00Z</dcterms:modified>
</cp:coreProperties>
</file>